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40" r:id="rId2"/>
    <p:sldMasterId id="2147483749" r:id="rId3"/>
  </p:sldMasterIdLst>
  <p:notesMasterIdLst>
    <p:notesMasterId r:id="rId26"/>
  </p:notesMasterIdLst>
  <p:handoutMasterIdLst>
    <p:handoutMasterId r:id="rId27"/>
  </p:handoutMasterIdLst>
  <p:sldIdLst>
    <p:sldId id="256" r:id="rId4"/>
    <p:sldId id="257" r:id="rId5"/>
    <p:sldId id="310" r:id="rId6"/>
    <p:sldId id="309" r:id="rId7"/>
    <p:sldId id="312" r:id="rId8"/>
    <p:sldId id="305" r:id="rId9"/>
    <p:sldId id="313" r:id="rId10"/>
    <p:sldId id="308" r:id="rId11"/>
    <p:sldId id="316" r:id="rId12"/>
    <p:sldId id="315" r:id="rId13"/>
    <p:sldId id="318" r:id="rId14"/>
    <p:sldId id="314" r:id="rId15"/>
    <p:sldId id="317" r:id="rId16"/>
    <p:sldId id="319" r:id="rId17"/>
    <p:sldId id="306" r:id="rId18"/>
    <p:sldId id="322" r:id="rId19"/>
    <p:sldId id="323" r:id="rId20"/>
    <p:sldId id="261" r:id="rId21"/>
    <p:sldId id="262" r:id="rId22"/>
    <p:sldId id="266" r:id="rId23"/>
    <p:sldId id="263" r:id="rId24"/>
    <p:sldId id="264" r:id="rId25"/>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bers, Myrte" initials="EM" lastIdx="2" clrIdx="0">
    <p:extLst>
      <p:ext uri="{19B8F6BF-5375-455C-9EA6-DF929625EA0E}">
        <p15:presenceInfo xmlns:p15="http://schemas.microsoft.com/office/powerpoint/2012/main" userId="S-1-5-21-1166995433-1363957665-3181207579-67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67904" autoAdjust="0"/>
  </p:normalViewPr>
  <p:slideViewPr>
    <p:cSldViewPr snapToGrid="0">
      <p:cViewPr varScale="1">
        <p:scale>
          <a:sx n="57" d="100"/>
          <a:sy n="57" d="100"/>
        </p:scale>
        <p:origin x="1680" y="72"/>
      </p:cViewPr>
      <p:guideLst/>
    </p:cSldViewPr>
  </p:slideViewPr>
  <p:outlineViewPr>
    <p:cViewPr>
      <p:scale>
        <a:sx n="33" d="100"/>
        <a:sy n="33" d="100"/>
      </p:scale>
      <p:origin x="0" y="-194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1744D8DA-F377-460A-8A97-265F6DC73DB5}" type="datetimeFigureOut">
              <a:rPr lang="en-GB" smtClean="0"/>
              <a:t>08/12/2021</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31672CE4-78F5-4851-B684-A1705737371E}" type="slidenum">
              <a:rPr lang="en-GB" smtClean="0"/>
              <a:t>‹#›</a:t>
            </a:fld>
            <a:endParaRPr lang="en-GB"/>
          </a:p>
        </p:txBody>
      </p:sp>
    </p:spTree>
    <p:extLst>
      <p:ext uri="{BB962C8B-B14F-4D97-AF65-F5344CB8AC3E}">
        <p14:creationId xmlns:p14="http://schemas.microsoft.com/office/powerpoint/2010/main" val="217741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75D65BBF-1CE5-4B6B-92D6-2BBB8D0999F4}" type="datetimeFigureOut">
              <a:rPr lang="en-GB" smtClean="0"/>
              <a:t>08/12/2021</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5300"/>
          </a:xfrm>
          <a:prstGeom prst="rect">
            <a:avLst/>
          </a:prstGeom>
        </p:spPr>
        <p:txBody>
          <a:bodyPr vert="horz" lIns="91440" tIns="45720" rIns="91440" bIns="45720" rtlCol="0" anchor="b"/>
          <a:lstStyle>
            <a:lvl1pPr algn="r">
              <a:defRPr sz="1200"/>
            </a:lvl1pPr>
          </a:lstStyle>
          <a:p>
            <a:fld id="{9F323423-254C-4AB7-A8E6-D960EB8F0EC7}" type="slidenum">
              <a:rPr lang="en-GB" smtClean="0"/>
              <a:t>‹#›</a:t>
            </a:fld>
            <a:endParaRPr lang="en-GB"/>
          </a:p>
        </p:txBody>
      </p:sp>
    </p:spTree>
    <p:extLst>
      <p:ext uri="{BB962C8B-B14F-4D97-AF65-F5344CB8AC3E}">
        <p14:creationId xmlns:p14="http://schemas.microsoft.com/office/powerpoint/2010/main" val="237715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1</a:t>
            </a:fld>
            <a:endParaRPr lang="en-GB"/>
          </a:p>
        </p:txBody>
      </p:sp>
    </p:spTree>
    <p:extLst>
      <p:ext uri="{BB962C8B-B14F-4D97-AF65-F5344CB8AC3E}">
        <p14:creationId xmlns:p14="http://schemas.microsoft.com/office/powerpoint/2010/main" val="75908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10</a:t>
            </a:fld>
            <a:endParaRPr lang="en-GB"/>
          </a:p>
        </p:txBody>
      </p:sp>
    </p:spTree>
    <p:extLst>
      <p:ext uri="{BB962C8B-B14F-4D97-AF65-F5344CB8AC3E}">
        <p14:creationId xmlns:p14="http://schemas.microsoft.com/office/powerpoint/2010/main" val="2590850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11</a:t>
            </a:fld>
            <a:endParaRPr lang="en-GB"/>
          </a:p>
        </p:txBody>
      </p:sp>
    </p:spTree>
    <p:extLst>
      <p:ext uri="{BB962C8B-B14F-4D97-AF65-F5344CB8AC3E}">
        <p14:creationId xmlns:p14="http://schemas.microsoft.com/office/powerpoint/2010/main" val="366210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12</a:t>
            </a:fld>
            <a:endParaRPr lang="en-GB"/>
          </a:p>
        </p:txBody>
      </p:sp>
    </p:spTree>
    <p:extLst>
      <p:ext uri="{BB962C8B-B14F-4D97-AF65-F5344CB8AC3E}">
        <p14:creationId xmlns:p14="http://schemas.microsoft.com/office/powerpoint/2010/main" val="158659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13</a:t>
            </a:fld>
            <a:endParaRPr lang="en-GB"/>
          </a:p>
        </p:txBody>
      </p:sp>
    </p:spTree>
    <p:extLst>
      <p:ext uri="{BB962C8B-B14F-4D97-AF65-F5344CB8AC3E}">
        <p14:creationId xmlns:p14="http://schemas.microsoft.com/office/powerpoint/2010/main" val="342296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14</a:t>
            </a:fld>
            <a:endParaRPr lang="en-GB"/>
          </a:p>
        </p:txBody>
      </p:sp>
    </p:spTree>
    <p:extLst>
      <p:ext uri="{BB962C8B-B14F-4D97-AF65-F5344CB8AC3E}">
        <p14:creationId xmlns:p14="http://schemas.microsoft.com/office/powerpoint/2010/main" val="419032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15</a:t>
            </a:fld>
            <a:endParaRPr lang="en-GB"/>
          </a:p>
        </p:txBody>
      </p:sp>
    </p:spTree>
    <p:extLst>
      <p:ext uri="{BB962C8B-B14F-4D97-AF65-F5344CB8AC3E}">
        <p14:creationId xmlns:p14="http://schemas.microsoft.com/office/powerpoint/2010/main" val="3916795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16</a:t>
            </a:fld>
            <a:endParaRPr lang="en-GB"/>
          </a:p>
        </p:txBody>
      </p:sp>
    </p:spTree>
    <p:extLst>
      <p:ext uri="{BB962C8B-B14F-4D97-AF65-F5344CB8AC3E}">
        <p14:creationId xmlns:p14="http://schemas.microsoft.com/office/powerpoint/2010/main" val="3328448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0C77A-59AF-4983-AD8F-C1000214A1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08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2</a:t>
            </a:fld>
            <a:endParaRPr lang="en-GB"/>
          </a:p>
        </p:txBody>
      </p:sp>
    </p:spTree>
    <p:extLst>
      <p:ext uri="{BB962C8B-B14F-4D97-AF65-F5344CB8AC3E}">
        <p14:creationId xmlns:p14="http://schemas.microsoft.com/office/powerpoint/2010/main" val="417685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3</a:t>
            </a:fld>
            <a:endParaRPr lang="en-GB"/>
          </a:p>
        </p:txBody>
      </p:sp>
    </p:spTree>
    <p:extLst>
      <p:ext uri="{BB962C8B-B14F-4D97-AF65-F5344CB8AC3E}">
        <p14:creationId xmlns:p14="http://schemas.microsoft.com/office/powerpoint/2010/main" val="1035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4</a:t>
            </a:fld>
            <a:endParaRPr lang="en-GB"/>
          </a:p>
        </p:txBody>
      </p:sp>
    </p:spTree>
    <p:extLst>
      <p:ext uri="{BB962C8B-B14F-4D97-AF65-F5344CB8AC3E}">
        <p14:creationId xmlns:p14="http://schemas.microsoft.com/office/powerpoint/2010/main" val="117803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5</a:t>
            </a:fld>
            <a:endParaRPr lang="en-GB"/>
          </a:p>
        </p:txBody>
      </p:sp>
    </p:spTree>
    <p:extLst>
      <p:ext uri="{BB962C8B-B14F-4D97-AF65-F5344CB8AC3E}">
        <p14:creationId xmlns:p14="http://schemas.microsoft.com/office/powerpoint/2010/main" val="29385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6</a:t>
            </a:fld>
            <a:endParaRPr lang="en-GB"/>
          </a:p>
        </p:txBody>
      </p:sp>
    </p:spTree>
    <p:extLst>
      <p:ext uri="{BB962C8B-B14F-4D97-AF65-F5344CB8AC3E}">
        <p14:creationId xmlns:p14="http://schemas.microsoft.com/office/powerpoint/2010/main" val="1158029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7</a:t>
            </a:fld>
            <a:endParaRPr lang="en-GB"/>
          </a:p>
        </p:txBody>
      </p:sp>
    </p:spTree>
    <p:extLst>
      <p:ext uri="{BB962C8B-B14F-4D97-AF65-F5344CB8AC3E}">
        <p14:creationId xmlns:p14="http://schemas.microsoft.com/office/powerpoint/2010/main" val="391239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8</a:t>
            </a:fld>
            <a:endParaRPr lang="en-GB"/>
          </a:p>
        </p:txBody>
      </p:sp>
    </p:spTree>
    <p:extLst>
      <p:ext uri="{BB962C8B-B14F-4D97-AF65-F5344CB8AC3E}">
        <p14:creationId xmlns:p14="http://schemas.microsoft.com/office/powerpoint/2010/main" val="1254039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3423-254C-4AB7-A8E6-D960EB8F0EC7}" type="slidenum">
              <a:rPr lang="en-GB" smtClean="0"/>
              <a:t>9</a:t>
            </a:fld>
            <a:endParaRPr lang="en-GB"/>
          </a:p>
        </p:txBody>
      </p:sp>
    </p:spTree>
    <p:extLst>
      <p:ext uri="{BB962C8B-B14F-4D97-AF65-F5344CB8AC3E}">
        <p14:creationId xmlns:p14="http://schemas.microsoft.com/office/powerpoint/2010/main" val="110029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4800"/>
            </a:lvl1pPr>
          </a:lstStyle>
          <a:p>
            <a:r>
              <a:rPr lang="en-US" dirty="0"/>
              <a:t>Type your heading here</a:t>
            </a:r>
            <a:endParaRPr lang="en-GB" dirty="0"/>
          </a:p>
        </p:txBody>
      </p:sp>
      <p:sp>
        <p:nvSpPr>
          <p:cNvPr id="3" name="Date Placeholder 2"/>
          <p:cNvSpPr>
            <a:spLocks noGrp="1"/>
          </p:cNvSpPr>
          <p:nvPr>
            <p:ph type="dt" sz="half" idx="10"/>
          </p:nvPr>
        </p:nvSpPr>
        <p:spPr/>
        <p:txBody>
          <a:bodyPr/>
          <a:lstStyle/>
          <a:p>
            <a:fld id="{ADAC58CA-EF8E-4442-A1EE-717B57E9DDB4}" type="datetimeFigureOut">
              <a:rPr lang="en-GB" smtClean="0"/>
              <a:t>08/12/2021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C27D46-8E16-4F9F-A305-21572D8FD38E}" type="slidenum">
              <a:rPr lang="en-GB" smtClean="0"/>
              <a:t>‹#›</a:t>
            </a:fld>
            <a:endParaRPr lang="en-GB"/>
          </a:p>
        </p:txBody>
      </p:sp>
      <p:sp>
        <p:nvSpPr>
          <p:cNvPr id="8" name="Text Placeholder 7"/>
          <p:cNvSpPr>
            <a:spLocks noGrp="1"/>
          </p:cNvSpPr>
          <p:nvPr>
            <p:ph type="body" sz="quarter" idx="13" hasCustomPrompt="1"/>
          </p:nvPr>
        </p:nvSpPr>
        <p:spPr>
          <a:xfrm>
            <a:off x="838200" y="2235617"/>
            <a:ext cx="10515600" cy="593103"/>
          </a:xfrm>
          <a:prstGeom prst="rect">
            <a:avLst/>
          </a:prstGeom>
        </p:spPr>
        <p:txBody>
          <a:bodyPr/>
          <a:lstStyle>
            <a:lvl1pPr>
              <a:defRPr sz="2667" baseline="0"/>
            </a:lvl1pPr>
          </a:lstStyle>
          <a:p>
            <a:pPr lvl="0"/>
            <a:r>
              <a:rPr lang="en-US" dirty="0"/>
              <a:t>Type your subheading here</a:t>
            </a:r>
            <a:endParaRPr lang="en-GB" dirty="0"/>
          </a:p>
        </p:txBody>
      </p:sp>
    </p:spTree>
    <p:extLst>
      <p:ext uri="{BB962C8B-B14F-4D97-AF65-F5344CB8AC3E}">
        <p14:creationId xmlns:p14="http://schemas.microsoft.com/office/powerpoint/2010/main" val="137333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E2BA-3CFE-4C22-AC4C-E712C6EA0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8D94FB-4024-4913-AC37-E4AD9D280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1FAB70-DA57-49FA-9DA9-2BF6613DB803}"/>
              </a:ext>
            </a:extLst>
          </p:cNvPr>
          <p:cNvSpPr>
            <a:spLocks noGrp="1"/>
          </p:cNvSpPr>
          <p:nvPr>
            <p:ph type="dt" sz="half" idx="10"/>
          </p:nvPr>
        </p:nvSpPr>
        <p:spPr/>
        <p:txBody>
          <a:bodyPr/>
          <a:lstStyle/>
          <a:p>
            <a:fld id="{0E5561F4-9637-4A6D-8ED5-79BBBF7B35ED}" type="datetimeFigureOut">
              <a:rPr lang="en-GB" smtClean="0"/>
              <a:t>08/12/2021</a:t>
            </a:fld>
            <a:endParaRPr lang="en-GB"/>
          </a:p>
        </p:txBody>
      </p:sp>
      <p:sp>
        <p:nvSpPr>
          <p:cNvPr id="5" name="Footer Placeholder 4">
            <a:extLst>
              <a:ext uri="{FF2B5EF4-FFF2-40B4-BE49-F238E27FC236}">
                <a16:creationId xmlns:a16="http://schemas.microsoft.com/office/drawing/2014/main" id="{6477C4A7-1FBC-48E2-A28A-545FA0E11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A62FDF-B55D-4971-A0F5-E451A9863041}"/>
              </a:ext>
            </a:extLst>
          </p:cNvPr>
          <p:cNvSpPr>
            <a:spLocks noGrp="1"/>
          </p:cNvSpPr>
          <p:nvPr>
            <p:ph type="sldNum" sz="quarter" idx="12"/>
          </p:nvPr>
        </p:nvSpPr>
        <p:spPr/>
        <p:txBody>
          <a:bodyPr/>
          <a:lstStyle/>
          <a:p>
            <a:fld id="{DB575585-77E2-40DE-94F1-D34FCC987F2E}" type="slidenum">
              <a:rPr lang="en-GB" smtClean="0"/>
              <a:t>‹#›</a:t>
            </a:fld>
            <a:endParaRPr lang="en-GB"/>
          </a:p>
        </p:txBody>
      </p:sp>
    </p:spTree>
    <p:extLst>
      <p:ext uri="{BB962C8B-B14F-4D97-AF65-F5344CB8AC3E}">
        <p14:creationId xmlns:p14="http://schemas.microsoft.com/office/powerpoint/2010/main" val="244781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5103-085B-4217-A239-987B65CFD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EC2AB9-F910-4FFD-AC3D-F91A27098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6C56E4-256E-49BE-9BC7-BE6162CE4D72}"/>
              </a:ext>
            </a:extLst>
          </p:cNvPr>
          <p:cNvSpPr>
            <a:spLocks noGrp="1"/>
          </p:cNvSpPr>
          <p:nvPr>
            <p:ph type="dt" sz="half" idx="10"/>
          </p:nvPr>
        </p:nvSpPr>
        <p:spPr/>
        <p:txBody>
          <a:bodyPr/>
          <a:lstStyle/>
          <a:p>
            <a:fld id="{0E5561F4-9637-4A6D-8ED5-79BBBF7B35ED}" type="datetimeFigureOut">
              <a:rPr lang="en-GB" smtClean="0"/>
              <a:t>08/12/2021</a:t>
            </a:fld>
            <a:endParaRPr lang="en-GB"/>
          </a:p>
        </p:txBody>
      </p:sp>
      <p:sp>
        <p:nvSpPr>
          <p:cNvPr id="5" name="Footer Placeholder 4">
            <a:extLst>
              <a:ext uri="{FF2B5EF4-FFF2-40B4-BE49-F238E27FC236}">
                <a16:creationId xmlns:a16="http://schemas.microsoft.com/office/drawing/2014/main" id="{0FD479B4-CFAE-43AF-B9CE-C29359A22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A7B9C-E0E9-4C4D-B4DA-8F17891240C4}"/>
              </a:ext>
            </a:extLst>
          </p:cNvPr>
          <p:cNvSpPr>
            <a:spLocks noGrp="1"/>
          </p:cNvSpPr>
          <p:nvPr>
            <p:ph type="sldNum" sz="quarter" idx="12"/>
          </p:nvPr>
        </p:nvSpPr>
        <p:spPr/>
        <p:txBody>
          <a:bodyPr/>
          <a:lstStyle/>
          <a:p>
            <a:fld id="{DB575585-77E2-40DE-94F1-D34FCC987F2E}" type="slidenum">
              <a:rPr lang="en-GB" smtClean="0"/>
              <a:t>‹#›</a:t>
            </a:fld>
            <a:endParaRPr lang="en-GB"/>
          </a:p>
        </p:txBody>
      </p:sp>
    </p:spTree>
    <p:extLst>
      <p:ext uri="{BB962C8B-B14F-4D97-AF65-F5344CB8AC3E}">
        <p14:creationId xmlns:p14="http://schemas.microsoft.com/office/powerpoint/2010/main" val="380410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DA9E-EE92-4295-8425-02D287A71D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CB39C8-9422-4446-AFA0-269E1C8A4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2A5E76-F06D-4785-AF96-296756B43AC8}"/>
              </a:ext>
            </a:extLst>
          </p:cNvPr>
          <p:cNvSpPr>
            <a:spLocks noGrp="1"/>
          </p:cNvSpPr>
          <p:nvPr>
            <p:ph type="dt" sz="half" idx="10"/>
          </p:nvPr>
        </p:nvSpPr>
        <p:spPr/>
        <p:txBody>
          <a:bodyPr/>
          <a:lstStyle/>
          <a:p>
            <a:fld id="{0E5561F4-9637-4A6D-8ED5-79BBBF7B35ED}" type="datetimeFigureOut">
              <a:rPr lang="en-GB" smtClean="0"/>
              <a:t>08/12/2021</a:t>
            </a:fld>
            <a:endParaRPr lang="en-GB"/>
          </a:p>
        </p:txBody>
      </p:sp>
      <p:sp>
        <p:nvSpPr>
          <p:cNvPr id="5" name="Footer Placeholder 4">
            <a:extLst>
              <a:ext uri="{FF2B5EF4-FFF2-40B4-BE49-F238E27FC236}">
                <a16:creationId xmlns:a16="http://schemas.microsoft.com/office/drawing/2014/main" id="{58FC57FB-7EC5-4587-AE97-987064B58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E0D7B0-C289-42E6-AC99-81F4935373E5}"/>
              </a:ext>
            </a:extLst>
          </p:cNvPr>
          <p:cNvSpPr>
            <a:spLocks noGrp="1"/>
          </p:cNvSpPr>
          <p:nvPr>
            <p:ph type="sldNum" sz="quarter" idx="12"/>
          </p:nvPr>
        </p:nvSpPr>
        <p:spPr/>
        <p:txBody>
          <a:bodyPr/>
          <a:lstStyle/>
          <a:p>
            <a:fld id="{DB575585-77E2-40DE-94F1-D34FCC987F2E}" type="slidenum">
              <a:rPr lang="en-GB" smtClean="0"/>
              <a:t>‹#›</a:t>
            </a:fld>
            <a:endParaRPr lang="en-GB"/>
          </a:p>
        </p:txBody>
      </p:sp>
    </p:spTree>
    <p:extLst>
      <p:ext uri="{BB962C8B-B14F-4D97-AF65-F5344CB8AC3E}">
        <p14:creationId xmlns:p14="http://schemas.microsoft.com/office/powerpoint/2010/main" val="2379897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C881-DFBA-45A0-814F-7E36D072A3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60A3DA-75E7-41F6-A59A-35FD36A07F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BD4F32-ECDD-47D9-A3BD-230D921034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EFC15C-1B79-46DF-8F85-6A56DF4A7C4D}"/>
              </a:ext>
            </a:extLst>
          </p:cNvPr>
          <p:cNvSpPr>
            <a:spLocks noGrp="1"/>
          </p:cNvSpPr>
          <p:nvPr>
            <p:ph type="dt" sz="half" idx="10"/>
          </p:nvPr>
        </p:nvSpPr>
        <p:spPr/>
        <p:txBody>
          <a:bodyPr/>
          <a:lstStyle/>
          <a:p>
            <a:fld id="{0E5561F4-9637-4A6D-8ED5-79BBBF7B35ED}" type="datetimeFigureOut">
              <a:rPr lang="en-GB" smtClean="0"/>
              <a:t>08/12/2021</a:t>
            </a:fld>
            <a:endParaRPr lang="en-GB"/>
          </a:p>
        </p:txBody>
      </p:sp>
      <p:sp>
        <p:nvSpPr>
          <p:cNvPr id="6" name="Footer Placeholder 5">
            <a:extLst>
              <a:ext uri="{FF2B5EF4-FFF2-40B4-BE49-F238E27FC236}">
                <a16:creationId xmlns:a16="http://schemas.microsoft.com/office/drawing/2014/main" id="{8D3C8AF2-19B7-4D00-8EAE-40F35ED14B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778FEB-B032-4C34-B012-C64F00316086}"/>
              </a:ext>
            </a:extLst>
          </p:cNvPr>
          <p:cNvSpPr>
            <a:spLocks noGrp="1"/>
          </p:cNvSpPr>
          <p:nvPr>
            <p:ph type="sldNum" sz="quarter" idx="12"/>
          </p:nvPr>
        </p:nvSpPr>
        <p:spPr/>
        <p:txBody>
          <a:bodyPr/>
          <a:lstStyle/>
          <a:p>
            <a:fld id="{DB575585-77E2-40DE-94F1-D34FCC987F2E}" type="slidenum">
              <a:rPr lang="en-GB" smtClean="0"/>
              <a:t>‹#›</a:t>
            </a:fld>
            <a:endParaRPr lang="en-GB"/>
          </a:p>
        </p:txBody>
      </p:sp>
    </p:spTree>
    <p:extLst>
      <p:ext uri="{BB962C8B-B14F-4D97-AF65-F5344CB8AC3E}">
        <p14:creationId xmlns:p14="http://schemas.microsoft.com/office/powerpoint/2010/main" val="1148491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41F7-B9F1-48D2-8818-C93DC250C9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B39D9A-D5D6-46DB-B51E-8131FBFDA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D0CCF-4196-43A6-A34C-73C013B9E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7CC925-FD1F-4EFF-A9ED-0216ED5F6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A91C01-BC9C-4EE3-8A44-EE97A2FDD5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88A203-92DA-415C-9FD9-C0F93E1270D4}"/>
              </a:ext>
            </a:extLst>
          </p:cNvPr>
          <p:cNvSpPr>
            <a:spLocks noGrp="1"/>
          </p:cNvSpPr>
          <p:nvPr>
            <p:ph type="dt" sz="half" idx="10"/>
          </p:nvPr>
        </p:nvSpPr>
        <p:spPr/>
        <p:txBody>
          <a:bodyPr/>
          <a:lstStyle/>
          <a:p>
            <a:fld id="{0E5561F4-9637-4A6D-8ED5-79BBBF7B35ED}" type="datetimeFigureOut">
              <a:rPr lang="en-GB" smtClean="0"/>
              <a:t>08/12/2021</a:t>
            </a:fld>
            <a:endParaRPr lang="en-GB"/>
          </a:p>
        </p:txBody>
      </p:sp>
      <p:sp>
        <p:nvSpPr>
          <p:cNvPr id="8" name="Footer Placeholder 7">
            <a:extLst>
              <a:ext uri="{FF2B5EF4-FFF2-40B4-BE49-F238E27FC236}">
                <a16:creationId xmlns:a16="http://schemas.microsoft.com/office/drawing/2014/main" id="{25EBBEA3-8AFA-47E2-9F68-2DE80894A8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157939-AEBE-4096-8159-70A6B0A78BCB}"/>
              </a:ext>
            </a:extLst>
          </p:cNvPr>
          <p:cNvSpPr>
            <a:spLocks noGrp="1"/>
          </p:cNvSpPr>
          <p:nvPr>
            <p:ph type="sldNum" sz="quarter" idx="12"/>
          </p:nvPr>
        </p:nvSpPr>
        <p:spPr/>
        <p:txBody>
          <a:bodyPr/>
          <a:lstStyle/>
          <a:p>
            <a:fld id="{DB575585-77E2-40DE-94F1-D34FCC987F2E}" type="slidenum">
              <a:rPr lang="en-GB" smtClean="0"/>
              <a:t>‹#›</a:t>
            </a:fld>
            <a:endParaRPr lang="en-GB"/>
          </a:p>
        </p:txBody>
      </p:sp>
    </p:spTree>
    <p:extLst>
      <p:ext uri="{BB962C8B-B14F-4D97-AF65-F5344CB8AC3E}">
        <p14:creationId xmlns:p14="http://schemas.microsoft.com/office/powerpoint/2010/main" val="3483657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526E6-8C06-44B3-8793-F044840B01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77EFC9-95A0-4EBB-A83F-A36EDEA13831}"/>
              </a:ext>
            </a:extLst>
          </p:cNvPr>
          <p:cNvSpPr>
            <a:spLocks noGrp="1"/>
          </p:cNvSpPr>
          <p:nvPr>
            <p:ph type="dt" sz="half" idx="10"/>
          </p:nvPr>
        </p:nvSpPr>
        <p:spPr/>
        <p:txBody>
          <a:bodyPr/>
          <a:lstStyle/>
          <a:p>
            <a:fld id="{0E5561F4-9637-4A6D-8ED5-79BBBF7B35ED}" type="datetimeFigureOut">
              <a:rPr lang="en-GB" smtClean="0"/>
              <a:t>08/12/2021</a:t>
            </a:fld>
            <a:endParaRPr lang="en-GB"/>
          </a:p>
        </p:txBody>
      </p:sp>
      <p:sp>
        <p:nvSpPr>
          <p:cNvPr id="4" name="Footer Placeholder 3">
            <a:extLst>
              <a:ext uri="{FF2B5EF4-FFF2-40B4-BE49-F238E27FC236}">
                <a16:creationId xmlns:a16="http://schemas.microsoft.com/office/drawing/2014/main" id="{EA3ACA8C-3A50-4A29-A2AB-856435F17F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6158D1-AF88-4570-B371-02DC5F0C92C9}"/>
              </a:ext>
            </a:extLst>
          </p:cNvPr>
          <p:cNvSpPr>
            <a:spLocks noGrp="1"/>
          </p:cNvSpPr>
          <p:nvPr>
            <p:ph type="sldNum" sz="quarter" idx="12"/>
          </p:nvPr>
        </p:nvSpPr>
        <p:spPr/>
        <p:txBody>
          <a:bodyPr/>
          <a:lstStyle/>
          <a:p>
            <a:fld id="{DB575585-77E2-40DE-94F1-D34FCC987F2E}" type="slidenum">
              <a:rPr lang="en-GB" smtClean="0"/>
              <a:t>‹#›</a:t>
            </a:fld>
            <a:endParaRPr lang="en-GB"/>
          </a:p>
        </p:txBody>
      </p:sp>
    </p:spTree>
    <p:extLst>
      <p:ext uri="{BB962C8B-B14F-4D97-AF65-F5344CB8AC3E}">
        <p14:creationId xmlns:p14="http://schemas.microsoft.com/office/powerpoint/2010/main" val="3883264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BB4376-41CF-4454-AADA-B5FF631C622E}"/>
              </a:ext>
            </a:extLst>
          </p:cNvPr>
          <p:cNvSpPr>
            <a:spLocks noGrp="1"/>
          </p:cNvSpPr>
          <p:nvPr>
            <p:ph type="dt" sz="half" idx="10"/>
          </p:nvPr>
        </p:nvSpPr>
        <p:spPr/>
        <p:txBody>
          <a:bodyPr/>
          <a:lstStyle/>
          <a:p>
            <a:fld id="{0E5561F4-9637-4A6D-8ED5-79BBBF7B35ED}" type="datetimeFigureOut">
              <a:rPr lang="en-GB" smtClean="0"/>
              <a:t>08/12/2021</a:t>
            </a:fld>
            <a:endParaRPr lang="en-GB"/>
          </a:p>
        </p:txBody>
      </p:sp>
      <p:sp>
        <p:nvSpPr>
          <p:cNvPr id="3" name="Footer Placeholder 2">
            <a:extLst>
              <a:ext uri="{FF2B5EF4-FFF2-40B4-BE49-F238E27FC236}">
                <a16:creationId xmlns:a16="http://schemas.microsoft.com/office/drawing/2014/main" id="{B78C7D9A-C48C-45DF-A220-28B27D68BC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F3791F-D737-48EC-8C8F-4D54C696C616}"/>
              </a:ext>
            </a:extLst>
          </p:cNvPr>
          <p:cNvSpPr>
            <a:spLocks noGrp="1"/>
          </p:cNvSpPr>
          <p:nvPr>
            <p:ph type="sldNum" sz="quarter" idx="12"/>
          </p:nvPr>
        </p:nvSpPr>
        <p:spPr/>
        <p:txBody>
          <a:bodyPr/>
          <a:lstStyle/>
          <a:p>
            <a:fld id="{DB575585-77E2-40DE-94F1-D34FCC987F2E}" type="slidenum">
              <a:rPr lang="en-GB" smtClean="0"/>
              <a:t>‹#›</a:t>
            </a:fld>
            <a:endParaRPr lang="en-GB"/>
          </a:p>
        </p:txBody>
      </p:sp>
    </p:spTree>
    <p:extLst>
      <p:ext uri="{BB962C8B-B14F-4D97-AF65-F5344CB8AC3E}">
        <p14:creationId xmlns:p14="http://schemas.microsoft.com/office/powerpoint/2010/main" val="1555945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87A6-283B-4BD9-A6E9-17E939878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C6594D-CAAE-40A5-AFF6-DFEB218AF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9E7F8B-DF11-4669-A902-909B4ACB7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7DE9E-E18C-42A7-B5E7-B1CE56B7DF17}"/>
              </a:ext>
            </a:extLst>
          </p:cNvPr>
          <p:cNvSpPr>
            <a:spLocks noGrp="1"/>
          </p:cNvSpPr>
          <p:nvPr>
            <p:ph type="dt" sz="half" idx="10"/>
          </p:nvPr>
        </p:nvSpPr>
        <p:spPr/>
        <p:txBody>
          <a:bodyPr/>
          <a:lstStyle/>
          <a:p>
            <a:fld id="{0E5561F4-9637-4A6D-8ED5-79BBBF7B35ED}" type="datetimeFigureOut">
              <a:rPr lang="en-GB" smtClean="0"/>
              <a:t>08/12/2021</a:t>
            </a:fld>
            <a:endParaRPr lang="en-GB"/>
          </a:p>
        </p:txBody>
      </p:sp>
      <p:sp>
        <p:nvSpPr>
          <p:cNvPr id="6" name="Footer Placeholder 5">
            <a:extLst>
              <a:ext uri="{FF2B5EF4-FFF2-40B4-BE49-F238E27FC236}">
                <a16:creationId xmlns:a16="http://schemas.microsoft.com/office/drawing/2014/main" id="{CE69E418-BA8A-4FBA-81FD-24B4C985B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666CA5-041F-45DB-9DC5-65D475D2289C}"/>
              </a:ext>
            </a:extLst>
          </p:cNvPr>
          <p:cNvSpPr>
            <a:spLocks noGrp="1"/>
          </p:cNvSpPr>
          <p:nvPr>
            <p:ph type="sldNum" sz="quarter" idx="12"/>
          </p:nvPr>
        </p:nvSpPr>
        <p:spPr/>
        <p:txBody>
          <a:bodyPr/>
          <a:lstStyle/>
          <a:p>
            <a:fld id="{DB575585-77E2-40DE-94F1-D34FCC987F2E}" type="slidenum">
              <a:rPr lang="en-GB" smtClean="0"/>
              <a:t>‹#›</a:t>
            </a:fld>
            <a:endParaRPr lang="en-GB"/>
          </a:p>
        </p:txBody>
      </p:sp>
    </p:spTree>
    <p:extLst>
      <p:ext uri="{BB962C8B-B14F-4D97-AF65-F5344CB8AC3E}">
        <p14:creationId xmlns:p14="http://schemas.microsoft.com/office/powerpoint/2010/main" val="334705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E5B7-8711-4670-9184-99E27ADFB2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2A25DB-2BEB-47E8-89A2-ED2C4D033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FD7957-325B-4FFB-895B-9E4F38674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E8432-CE7F-4D57-ACC1-82DB033404FF}"/>
              </a:ext>
            </a:extLst>
          </p:cNvPr>
          <p:cNvSpPr>
            <a:spLocks noGrp="1"/>
          </p:cNvSpPr>
          <p:nvPr>
            <p:ph type="dt" sz="half" idx="10"/>
          </p:nvPr>
        </p:nvSpPr>
        <p:spPr/>
        <p:txBody>
          <a:bodyPr/>
          <a:lstStyle/>
          <a:p>
            <a:fld id="{0E5561F4-9637-4A6D-8ED5-79BBBF7B35ED}" type="datetimeFigureOut">
              <a:rPr lang="en-GB" smtClean="0"/>
              <a:t>08/12/2021</a:t>
            </a:fld>
            <a:endParaRPr lang="en-GB"/>
          </a:p>
        </p:txBody>
      </p:sp>
      <p:sp>
        <p:nvSpPr>
          <p:cNvPr id="6" name="Footer Placeholder 5">
            <a:extLst>
              <a:ext uri="{FF2B5EF4-FFF2-40B4-BE49-F238E27FC236}">
                <a16:creationId xmlns:a16="http://schemas.microsoft.com/office/drawing/2014/main" id="{258E05BF-C1C9-4EF6-842E-375CD73A59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210B7C-FEEF-4C6E-B371-5C79CF588A37}"/>
              </a:ext>
            </a:extLst>
          </p:cNvPr>
          <p:cNvSpPr>
            <a:spLocks noGrp="1"/>
          </p:cNvSpPr>
          <p:nvPr>
            <p:ph type="sldNum" sz="quarter" idx="12"/>
          </p:nvPr>
        </p:nvSpPr>
        <p:spPr/>
        <p:txBody>
          <a:bodyPr/>
          <a:lstStyle/>
          <a:p>
            <a:fld id="{DB575585-77E2-40DE-94F1-D34FCC987F2E}" type="slidenum">
              <a:rPr lang="en-GB" smtClean="0"/>
              <a:t>‹#›</a:t>
            </a:fld>
            <a:endParaRPr lang="en-GB"/>
          </a:p>
        </p:txBody>
      </p:sp>
    </p:spTree>
    <p:extLst>
      <p:ext uri="{BB962C8B-B14F-4D97-AF65-F5344CB8AC3E}">
        <p14:creationId xmlns:p14="http://schemas.microsoft.com/office/powerpoint/2010/main" val="3328421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64E8-9942-4EFF-820C-6634368E7C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FF2EAC-053B-482B-B54F-C6A11A5BB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095D6-09BA-49C1-9FAF-FEC3FBD3C147}"/>
              </a:ext>
            </a:extLst>
          </p:cNvPr>
          <p:cNvSpPr>
            <a:spLocks noGrp="1"/>
          </p:cNvSpPr>
          <p:nvPr>
            <p:ph type="dt" sz="half" idx="10"/>
          </p:nvPr>
        </p:nvSpPr>
        <p:spPr/>
        <p:txBody>
          <a:bodyPr/>
          <a:lstStyle/>
          <a:p>
            <a:fld id="{0E5561F4-9637-4A6D-8ED5-79BBBF7B35ED}" type="datetimeFigureOut">
              <a:rPr lang="en-GB" smtClean="0"/>
              <a:t>08/12/2021</a:t>
            </a:fld>
            <a:endParaRPr lang="en-GB"/>
          </a:p>
        </p:txBody>
      </p:sp>
      <p:sp>
        <p:nvSpPr>
          <p:cNvPr id="5" name="Footer Placeholder 4">
            <a:extLst>
              <a:ext uri="{FF2B5EF4-FFF2-40B4-BE49-F238E27FC236}">
                <a16:creationId xmlns:a16="http://schemas.microsoft.com/office/drawing/2014/main" id="{FBE446A1-40C2-471D-8DE2-B70065E344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ECB6AA-4736-44D3-99FF-B794411AD9AE}"/>
              </a:ext>
            </a:extLst>
          </p:cNvPr>
          <p:cNvSpPr>
            <a:spLocks noGrp="1"/>
          </p:cNvSpPr>
          <p:nvPr>
            <p:ph type="sldNum" sz="quarter" idx="12"/>
          </p:nvPr>
        </p:nvSpPr>
        <p:spPr/>
        <p:txBody>
          <a:bodyPr/>
          <a:lstStyle/>
          <a:p>
            <a:fld id="{DB575585-77E2-40DE-94F1-D34FCC987F2E}" type="slidenum">
              <a:rPr lang="en-GB" smtClean="0"/>
              <a:t>‹#›</a:t>
            </a:fld>
            <a:endParaRPr lang="en-GB"/>
          </a:p>
        </p:txBody>
      </p:sp>
    </p:spTree>
    <p:extLst>
      <p:ext uri="{BB962C8B-B14F-4D97-AF65-F5344CB8AC3E}">
        <p14:creationId xmlns:p14="http://schemas.microsoft.com/office/powerpoint/2010/main" val="144753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14163"/>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0" y="1370396"/>
            <a:ext cx="10972800" cy="32378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17454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DF6675-9C65-4EE6-A01F-E346000289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C8851B-3DF0-4B36-AE78-D5DB598376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991857-D23C-4008-840A-D4872F206DE7}"/>
              </a:ext>
            </a:extLst>
          </p:cNvPr>
          <p:cNvSpPr>
            <a:spLocks noGrp="1"/>
          </p:cNvSpPr>
          <p:nvPr>
            <p:ph type="dt" sz="half" idx="10"/>
          </p:nvPr>
        </p:nvSpPr>
        <p:spPr/>
        <p:txBody>
          <a:bodyPr/>
          <a:lstStyle/>
          <a:p>
            <a:fld id="{0E5561F4-9637-4A6D-8ED5-79BBBF7B35ED}" type="datetimeFigureOut">
              <a:rPr lang="en-GB" smtClean="0"/>
              <a:t>08/12/2021</a:t>
            </a:fld>
            <a:endParaRPr lang="en-GB"/>
          </a:p>
        </p:txBody>
      </p:sp>
      <p:sp>
        <p:nvSpPr>
          <p:cNvPr id="5" name="Footer Placeholder 4">
            <a:extLst>
              <a:ext uri="{FF2B5EF4-FFF2-40B4-BE49-F238E27FC236}">
                <a16:creationId xmlns:a16="http://schemas.microsoft.com/office/drawing/2014/main" id="{D4D77616-76A4-4696-B395-30B26BB983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C5D5F2-1998-41C5-93F2-027E1678330B}"/>
              </a:ext>
            </a:extLst>
          </p:cNvPr>
          <p:cNvSpPr>
            <a:spLocks noGrp="1"/>
          </p:cNvSpPr>
          <p:nvPr>
            <p:ph type="sldNum" sz="quarter" idx="12"/>
          </p:nvPr>
        </p:nvSpPr>
        <p:spPr/>
        <p:txBody>
          <a:bodyPr/>
          <a:lstStyle/>
          <a:p>
            <a:fld id="{DB575585-77E2-40DE-94F1-D34FCC987F2E}" type="slidenum">
              <a:rPr lang="en-GB" smtClean="0"/>
              <a:t>‹#›</a:t>
            </a:fld>
            <a:endParaRPr lang="en-GB"/>
          </a:p>
        </p:txBody>
      </p:sp>
    </p:spTree>
    <p:extLst>
      <p:ext uri="{BB962C8B-B14F-4D97-AF65-F5344CB8AC3E}">
        <p14:creationId xmlns:p14="http://schemas.microsoft.com/office/powerpoint/2010/main" val="108663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417" y="1733857"/>
            <a:ext cx="10363200" cy="1362075"/>
          </a:xfrm>
          <a:prstGeom prst="rect">
            <a:avLst/>
          </a:prstGeom>
        </p:spPr>
        <p:txBody>
          <a:bodyPr anchor="t"/>
          <a:lstStyle>
            <a:lvl1pPr algn="l">
              <a:defRPr sz="3333" b="1" cap="all"/>
            </a:lvl1pPr>
          </a:lstStyle>
          <a:p>
            <a:r>
              <a:rPr lang="en-GB" dirty="0"/>
              <a:t>Click to edit Master title style</a:t>
            </a:r>
            <a:endParaRPr lang="en-US" dirty="0"/>
          </a:p>
        </p:txBody>
      </p:sp>
      <p:sp>
        <p:nvSpPr>
          <p:cNvPr id="3" name="Text Placeholder 2"/>
          <p:cNvSpPr>
            <a:spLocks noGrp="1"/>
          </p:cNvSpPr>
          <p:nvPr>
            <p:ph type="body" idx="1"/>
          </p:nvPr>
        </p:nvSpPr>
        <p:spPr>
          <a:xfrm>
            <a:off x="624417" y="233669"/>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54937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58301"/>
            <a:ext cx="5384800" cy="3249987"/>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358301"/>
            <a:ext cx="5384800" cy="3249987"/>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7257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609600" y="1353688"/>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1993451"/>
            <a:ext cx="5386917" cy="2626931"/>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93369" y="1353688"/>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1993451"/>
            <a:ext cx="5389033" cy="2626931"/>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6391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p>
            <a:r>
              <a:rPr lang="en-GB" dirty="0"/>
              <a:t>Click to edit Master title style</a:t>
            </a:r>
            <a:endParaRPr lang="en-US" dirty="0"/>
          </a:p>
        </p:txBody>
      </p:sp>
    </p:spTree>
    <p:extLst>
      <p:ext uri="{BB962C8B-B14F-4D97-AF65-F5344CB8AC3E}">
        <p14:creationId xmlns:p14="http://schemas.microsoft.com/office/powerpoint/2010/main" val="146475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03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803427"/>
          </a:xfrm>
          <a:prstGeom prst="rect">
            <a:avLst/>
          </a:prstGeom>
        </p:spPr>
        <p:txBody>
          <a:bodyPr anchor="b"/>
          <a:lstStyle>
            <a:lvl1pPr algn="l">
              <a:defRPr sz="2667" b="1"/>
            </a:lvl1pPr>
          </a:lstStyle>
          <a:p>
            <a:r>
              <a:rPr lang="en-GB" dirty="0"/>
              <a:t>Click to edit Master title style</a:t>
            </a:r>
            <a:endParaRPr lang="en-US" dirty="0"/>
          </a:p>
        </p:txBody>
      </p:sp>
      <p:sp>
        <p:nvSpPr>
          <p:cNvPr id="3" name="Content Placeholder 2"/>
          <p:cNvSpPr>
            <a:spLocks noGrp="1"/>
          </p:cNvSpPr>
          <p:nvPr>
            <p:ph idx="1"/>
          </p:nvPr>
        </p:nvSpPr>
        <p:spPr>
          <a:xfrm>
            <a:off x="4766733" y="273051"/>
            <a:ext cx="6815667" cy="4431999"/>
          </a:xfrm>
          <a:prstGeom prst="rect">
            <a:avLst/>
          </a:prstGeo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09602" y="1209526"/>
            <a:ext cx="4011084" cy="3495524"/>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Click to edit Master text styles</a:t>
            </a:r>
          </a:p>
        </p:txBody>
      </p:sp>
    </p:spTree>
    <p:extLst>
      <p:ext uri="{BB962C8B-B14F-4D97-AF65-F5344CB8AC3E}">
        <p14:creationId xmlns:p14="http://schemas.microsoft.com/office/powerpoint/2010/main" val="270331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128B-6A84-4303-8F01-444585B671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BFCE98-9D83-4506-B4CD-F46D89A86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9EAB03-1B53-4A8C-B537-475E0EF1E969}"/>
              </a:ext>
            </a:extLst>
          </p:cNvPr>
          <p:cNvSpPr>
            <a:spLocks noGrp="1"/>
          </p:cNvSpPr>
          <p:nvPr>
            <p:ph type="dt" sz="half" idx="10"/>
          </p:nvPr>
        </p:nvSpPr>
        <p:spPr/>
        <p:txBody>
          <a:bodyPr/>
          <a:lstStyle/>
          <a:p>
            <a:fld id="{133F92B8-5EA5-4EF4-ADBF-67B3833522E4}" type="datetimeFigureOut">
              <a:rPr lang="en-GB" smtClean="0"/>
              <a:t>08/12/2021</a:t>
            </a:fld>
            <a:endParaRPr lang="en-GB"/>
          </a:p>
        </p:txBody>
      </p:sp>
      <p:sp>
        <p:nvSpPr>
          <p:cNvPr id="5" name="Footer Placeholder 4">
            <a:extLst>
              <a:ext uri="{FF2B5EF4-FFF2-40B4-BE49-F238E27FC236}">
                <a16:creationId xmlns:a16="http://schemas.microsoft.com/office/drawing/2014/main" id="{21CE451F-F815-4E3F-B256-ABF2534FFB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3C22AF-EDCE-4B3F-82F2-F7D5F25161EC}"/>
              </a:ext>
            </a:extLst>
          </p:cNvPr>
          <p:cNvSpPr>
            <a:spLocks noGrp="1"/>
          </p:cNvSpPr>
          <p:nvPr>
            <p:ph type="sldNum" sz="quarter" idx="12"/>
          </p:nvPr>
        </p:nvSpPr>
        <p:spPr/>
        <p:txBody>
          <a:bodyPr/>
          <a:lstStyle/>
          <a:p>
            <a:fld id="{BFEA49CC-6E28-425A-B78D-77B64BA5493C}" type="slidenum">
              <a:rPr lang="en-GB" smtClean="0"/>
              <a:t>‹#›</a:t>
            </a:fld>
            <a:endParaRPr lang="en-GB"/>
          </a:p>
        </p:txBody>
      </p:sp>
    </p:spTree>
    <p:extLst>
      <p:ext uri="{BB962C8B-B14F-4D97-AF65-F5344CB8AC3E}">
        <p14:creationId xmlns:p14="http://schemas.microsoft.com/office/powerpoint/2010/main" val="1663410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DAC58CA-EF8E-4442-A1EE-717B57E9DDB4}" type="datetimeFigureOut">
              <a:rPr lang="en-GB" smtClean="0"/>
              <a:t>08/12/2021</a:t>
            </a:fld>
            <a:endParaRPr lang="en-GB"/>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3C27D46-8E16-4F9F-A305-21572D8FD38E}" type="slidenum">
              <a:rPr lang="en-GB" smtClean="0"/>
              <a:t>‹#›</a:t>
            </a:fld>
            <a:endParaRPr lang="en-GB"/>
          </a:p>
        </p:txBody>
      </p:sp>
      <p:sp>
        <p:nvSpPr>
          <p:cNvPr id="11" name="Title Placeholder 10"/>
          <p:cNvSpPr>
            <a:spLocks noGrp="1"/>
          </p:cNvSpPr>
          <p:nvPr>
            <p:ph type="title"/>
          </p:nvPr>
        </p:nvSpPr>
        <p:spPr>
          <a:xfrm>
            <a:off x="838200" y="1509430"/>
            <a:ext cx="10515600" cy="686076"/>
          </a:xfrm>
          <a:prstGeom prst="rect">
            <a:avLst/>
          </a:prstGeom>
        </p:spPr>
        <p:txBody>
          <a:bodyPr vert="horz" lIns="91440" tIns="45720" rIns="91440" bIns="45720" rtlCol="0" anchor="ctr">
            <a:noAutofit/>
          </a:bodyPr>
          <a:lstStyle/>
          <a:p>
            <a:r>
              <a:rPr lang="en-US" dirty="0"/>
              <a:t>Type your heading here</a:t>
            </a:r>
            <a:endParaRPr lang="en-GB" dirty="0"/>
          </a:p>
        </p:txBody>
      </p:sp>
    </p:spTree>
    <p:extLst>
      <p:ext uri="{BB962C8B-B14F-4D97-AF65-F5344CB8AC3E}">
        <p14:creationId xmlns:p14="http://schemas.microsoft.com/office/powerpoint/2010/main" val="4067492789"/>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1219170" rtl="0" eaLnBrk="1" latinLnBrk="0" hangingPunct="1">
        <a:lnSpc>
          <a:spcPct val="90000"/>
        </a:lnSpc>
        <a:spcBef>
          <a:spcPct val="0"/>
        </a:spcBef>
        <a:buNone/>
        <a:defRPr sz="4800" kern="1200">
          <a:solidFill>
            <a:schemeClr val="bg1"/>
          </a:solidFill>
          <a:latin typeface="+mj-lt"/>
          <a:ea typeface="+mj-ea"/>
          <a:cs typeface="+mj-cs"/>
        </a:defRPr>
      </a:lvl1pPr>
    </p:titleStyle>
    <p:bodyStyle>
      <a:lvl1pPr marL="0" indent="0" algn="l" defTabSz="1219170" rtl="0" eaLnBrk="1" latinLnBrk="0" hangingPunct="1">
        <a:lnSpc>
          <a:spcPct val="90000"/>
        </a:lnSpc>
        <a:spcBef>
          <a:spcPts val="1333"/>
        </a:spcBef>
        <a:buFont typeface="Arial" panose="020B0604020202020204" pitchFamily="34" charset="0"/>
        <a:buNone/>
        <a:defRPr sz="2933" b="1" kern="1200" baseline="0">
          <a:solidFill>
            <a:schemeClr val="tx2">
              <a:lumMod val="50000"/>
              <a:lumOff val="50000"/>
            </a:schemeClr>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b="1" kern="1200">
          <a:solidFill>
            <a:schemeClr val="tx2">
              <a:lumMod val="25000"/>
              <a:lumOff val="75000"/>
            </a:schemeClr>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933" b="1" kern="1200">
          <a:solidFill>
            <a:schemeClr val="tx2">
              <a:lumMod val="25000"/>
              <a:lumOff val="75000"/>
            </a:schemeClr>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933" b="1" kern="1200">
          <a:solidFill>
            <a:schemeClr val="tx2">
              <a:lumMod val="25000"/>
              <a:lumOff val="75000"/>
            </a:schemeClr>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933" b="1" kern="1200">
          <a:solidFill>
            <a:schemeClr val="tx2">
              <a:lumMod val="25000"/>
              <a:lumOff val="75000"/>
            </a:schemeClr>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14163"/>
            <a:ext cx="10972800" cy="1143000"/>
          </a:xfrm>
          <a:prstGeom prst="rect">
            <a:avLst/>
          </a:prstGeom>
        </p:spPr>
        <p:txBody>
          <a:bodyPr vert="horz" lIns="91440" tIns="45720" rIns="91440" bIns="45720" rtlCol="0" anchor="ctr">
            <a:noAutofit/>
          </a:bodyPr>
          <a:lstStyle/>
          <a:p>
            <a:r>
              <a:rPr lang="en-US" dirty="0"/>
              <a:t>Click to edit Master title style</a:t>
            </a:r>
          </a:p>
        </p:txBody>
      </p:sp>
      <p:sp>
        <p:nvSpPr>
          <p:cNvPr id="8" name="Text Placeholder 2"/>
          <p:cNvSpPr>
            <a:spLocks noGrp="1"/>
          </p:cNvSpPr>
          <p:nvPr>
            <p:ph type="body" idx="1"/>
          </p:nvPr>
        </p:nvSpPr>
        <p:spPr>
          <a:xfrm>
            <a:off x="609600" y="1370397"/>
            <a:ext cx="10972800" cy="2995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277064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21EA0D-CA2D-4ACB-8CE7-60F3C33D0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3EF063-AABA-4DBE-A3AF-A3E210C14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628826-12EB-42E2-9D9C-25F2C0DBA7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561F4-9637-4A6D-8ED5-79BBBF7B35ED}" type="datetimeFigureOut">
              <a:rPr lang="en-GB" smtClean="0"/>
              <a:t>08/12/2021</a:t>
            </a:fld>
            <a:endParaRPr lang="en-GB"/>
          </a:p>
        </p:txBody>
      </p:sp>
      <p:sp>
        <p:nvSpPr>
          <p:cNvPr id="5" name="Footer Placeholder 4">
            <a:extLst>
              <a:ext uri="{FF2B5EF4-FFF2-40B4-BE49-F238E27FC236}">
                <a16:creationId xmlns:a16="http://schemas.microsoft.com/office/drawing/2014/main" id="{5E1197B0-5C30-46F0-9676-A00E3D832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384D90-C220-445E-B2DD-4A213453E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75585-77E2-40DE-94F1-D34FCC987F2E}" type="slidenum">
              <a:rPr lang="en-GB" smtClean="0"/>
              <a:t>‹#›</a:t>
            </a:fld>
            <a:endParaRPr lang="en-GB"/>
          </a:p>
        </p:txBody>
      </p:sp>
    </p:spTree>
    <p:extLst>
      <p:ext uri="{BB962C8B-B14F-4D97-AF65-F5344CB8AC3E}">
        <p14:creationId xmlns:p14="http://schemas.microsoft.com/office/powerpoint/2010/main" val="239138537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mindwell-leeds.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bforum.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riefandlosswyh.co.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eedsdirectory.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leedsdirectory.org/directory/neighbourhood-network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dvice@carersleeds.org.uk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arersleeds.org.u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leeds.gov.uk/leedsmic/Hom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welfare.rights@leeds.gov.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itizensadviceleeds.org.uk/fuel-bill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mailto:homeplus@care-repair-leeds.org.uk" TargetMode="External"/><Relationship Id="rId2" Type="http://schemas.openxmlformats.org/officeDocument/2006/relationships/hyperlink" Target="mailto:enquiries@care-repair-leeds.org.uk"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ctive.leeds.gov.uk/active-leeds-for-health/strength-and-balance-programme-(falls-preven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active.leeds.gov.uk/active-leeds-for-health" TargetMode="External"/><Relationship Id="rId4" Type="http://schemas.openxmlformats.org/officeDocument/2006/relationships/hyperlink" Target="mailto:health.programmes@leeds.gov.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leedsadults@leeds.gov.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leeds.gov.uk/residents/Pages/Community-Hubs.aspx" TargetMode="External"/><Relationship Id="rId4" Type="http://schemas.openxmlformats.org/officeDocument/2006/relationships/hyperlink" Target="http://www.leeds.gov.uk/residents/Pages/one-stop-centres.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eedsfoodaidnetwork.co.uk/find-emergency-foo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leedsfoodaidnetwork.co.uk/food-bank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orwardleeds.co.uk/get-help/over-18s-referral/" TargetMode="External"/><Relationship Id="rId7" Type="http://schemas.openxmlformats.org/officeDocument/2006/relationships/hyperlink" Target="mailto:leedsdirectory@leeds.gov.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leedsdirectory.org/" TargetMode="External"/><Relationship Id="rId5" Type="http://schemas.openxmlformats.org/officeDocument/2006/relationships/hyperlink" Target="mailto:emailinfo@forwardleeds.co.uk" TargetMode="External"/><Relationship Id="rId4" Type="http://schemas.openxmlformats.org/officeDocument/2006/relationships/hyperlink" Target="https://www.forwardleeds.co.uk/get-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3A6B-1A08-4B15-82CF-C9A17F9F36B9}"/>
              </a:ext>
            </a:extLst>
          </p:cNvPr>
          <p:cNvSpPr>
            <a:spLocks noGrp="1"/>
          </p:cNvSpPr>
          <p:nvPr>
            <p:ph type="ctrTitle"/>
          </p:nvPr>
        </p:nvSpPr>
        <p:spPr>
          <a:xfrm>
            <a:off x="555400" y="95344"/>
            <a:ext cx="11020515" cy="1767168"/>
          </a:xfrm>
        </p:spPr>
        <p:txBody>
          <a:bodyPr>
            <a:normAutofit/>
          </a:bodyPr>
          <a:lstStyle/>
          <a:p>
            <a:r>
              <a:rPr lang="en-GB" sz="3600" b="1" i="0" u="none" strike="noStrike" baseline="0" dirty="0">
                <a:solidFill>
                  <a:srgbClr val="000000"/>
                </a:solidFill>
                <a:latin typeface="Arial" panose="020B0604020202020204" pitchFamily="34" charset="0"/>
              </a:rPr>
              <a:t>Winter </a:t>
            </a:r>
            <a:r>
              <a:rPr lang="en-GB" sz="3600" dirty="0">
                <a:solidFill>
                  <a:srgbClr val="000000"/>
                </a:solidFill>
                <a:latin typeface="Arial" panose="020B0604020202020204" pitchFamily="34" charset="0"/>
              </a:rPr>
              <a:t>W</a:t>
            </a:r>
            <a:r>
              <a:rPr lang="en-GB" sz="3600" b="1" i="0" u="none" strike="noStrike" baseline="0" dirty="0">
                <a:solidFill>
                  <a:srgbClr val="000000"/>
                </a:solidFill>
                <a:latin typeface="Arial" panose="020B0604020202020204" pitchFamily="34" charset="0"/>
              </a:rPr>
              <a:t>ellbeing in General Practice</a:t>
            </a:r>
            <a:br>
              <a:rPr lang="en-GB" sz="3600" b="1" i="0" u="none" strike="noStrike" baseline="0" dirty="0">
                <a:solidFill>
                  <a:srgbClr val="000000"/>
                </a:solidFill>
                <a:latin typeface="Arial" panose="020B0604020202020204" pitchFamily="34" charset="0"/>
              </a:rPr>
            </a:br>
            <a:r>
              <a:rPr lang="en-GB" sz="2000" b="1" i="0" u="none" strike="noStrike" baseline="0" dirty="0">
                <a:solidFill>
                  <a:srgbClr val="000000"/>
                </a:solidFill>
                <a:latin typeface="Arial" panose="020B0604020202020204" pitchFamily="34" charset="0"/>
              </a:rPr>
              <a:t> </a:t>
            </a:r>
            <a:br>
              <a:rPr lang="en-GB" sz="3600" b="1" i="0" u="none" strike="noStrike" baseline="0" dirty="0">
                <a:solidFill>
                  <a:srgbClr val="000000"/>
                </a:solidFill>
                <a:latin typeface="Arial" panose="020B0604020202020204" pitchFamily="34" charset="0"/>
              </a:rPr>
            </a:br>
            <a:r>
              <a:rPr lang="en-GB" sz="3600" dirty="0">
                <a:solidFill>
                  <a:schemeClr val="accent1">
                    <a:lumMod val="75000"/>
                  </a:schemeClr>
                </a:solidFill>
                <a:latin typeface="Arial" panose="020B0604020202020204" pitchFamily="34" charset="0"/>
              </a:rPr>
              <a:t>S</a:t>
            </a:r>
            <a:r>
              <a:rPr lang="en-GB" sz="3600" b="1" i="0" u="none" strike="noStrike" baseline="0" dirty="0">
                <a:solidFill>
                  <a:schemeClr val="accent1">
                    <a:lumMod val="75000"/>
                  </a:schemeClr>
                </a:solidFill>
                <a:latin typeface="Arial" panose="020B0604020202020204" pitchFamily="34" charset="0"/>
              </a:rPr>
              <a:t>ystems in Leeds to Support </a:t>
            </a:r>
            <a:r>
              <a:rPr lang="en-GB" sz="3600" dirty="0">
                <a:solidFill>
                  <a:schemeClr val="accent1">
                    <a:lumMod val="75000"/>
                  </a:schemeClr>
                </a:solidFill>
                <a:latin typeface="Arial" panose="020B0604020202020204" pitchFamily="34" charset="0"/>
              </a:rPr>
              <a:t>P</a:t>
            </a:r>
            <a:r>
              <a:rPr lang="en-GB" sz="3600" b="1" i="0" u="none" strike="noStrike" baseline="0" dirty="0">
                <a:solidFill>
                  <a:schemeClr val="accent1">
                    <a:lumMod val="75000"/>
                  </a:schemeClr>
                </a:solidFill>
                <a:latin typeface="Arial" panose="020B0604020202020204" pitchFamily="34" charset="0"/>
              </a:rPr>
              <a:t>atients this Winter</a:t>
            </a:r>
            <a:endParaRPr lang="en-GB" sz="9600" dirty="0">
              <a:solidFill>
                <a:schemeClr val="accent1">
                  <a:lumMod val="75000"/>
                </a:schemeClr>
              </a:solidFill>
            </a:endParaRPr>
          </a:p>
        </p:txBody>
      </p:sp>
      <p:pic>
        <p:nvPicPr>
          <p:cNvPr id="4" name="Picture 3">
            <a:extLst>
              <a:ext uri="{FF2B5EF4-FFF2-40B4-BE49-F238E27FC236}">
                <a16:creationId xmlns:a16="http://schemas.microsoft.com/office/drawing/2014/main" id="{F446F45A-B2D8-4D50-BC01-7665547CFF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55400" y="3093899"/>
            <a:ext cx="3120128" cy="1767168"/>
          </a:xfrm>
          <a:prstGeom prst="rect">
            <a:avLst/>
          </a:prstGeom>
        </p:spPr>
      </p:pic>
      <p:pic>
        <p:nvPicPr>
          <p:cNvPr id="5" name="Picture 4">
            <a:extLst>
              <a:ext uri="{FF2B5EF4-FFF2-40B4-BE49-F238E27FC236}">
                <a16:creationId xmlns:a16="http://schemas.microsoft.com/office/drawing/2014/main" id="{590793D4-3B63-4A90-B3CE-5F02BAA63081}"/>
              </a:ext>
            </a:extLst>
          </p:cNvPr>
          <p:cNvPicPr/>
          <p:nvPr/>
        </p:nvPicPr>
        <p:blipFill rotWithShape="1">
          <a:blip r:embed="rId4" cstate="print">
            <a:extLst>
              <a:ext uri="{28A0092B-C50C-407E-A947-70E740481C1C}">
                <a14:useLocalDpi xmlns:a14="http://schemas.microsoft.com/office/drawing/2010/main" val="0"/>
              </a:ext>
            </a:extLst>
          </a:blip>
          <a:srcRect l="3673" t="34768" r="5189" b="35470"/>
          <a:stretch/>
        </p:blipFill>
        <p:spPr bwMode="auto">
          <a:xfrm>
            <a:off x="3510915" y="3746443"/>
            <a:ext cx="2585085" cy="591820"/>
          </a:xfrm>
          <a:prstGeom prst="rect">
            <a:avLst/>
          </a:prstGeom>
          <a:noFill/>
          <a:ln>
            <a:noFill/>
          </a:ln>
          <a:extLst>
            <a:ext uri="{53640926-AAD7-44D8-BBD7-CCE9431645EC}">
              <a14:shadowObscured xmlns:a14="http://schemas.microsoft.com/office/drawing/2010/main"/>
            </a:ext>
          </a:extLst>
        </p:spPr>
      </p:pic>
      <p:pic>
        <p:nvPicPr>
          <p:cNvPr id="6" name="Picture 5" descr="Leeds GP Confederation | LinkedIn">
            <a:extLst>
              <a:ext uri="{FF2B5EF4-FFF2-40B4-BE49-F238E27FC236}">
                <a16:creationId xmlns:a16="http://schemas.microsoft.com/office/drawing/2014/main" id="{158B0711-BA6D-4CFF-BCB3-4BF90BFAEAE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6994" y="3776288"/>
            <a:ext cx="1991995" cy="532130"/>
          </a:xfrm>
          <a:prstGeom prst="rect">
            <a:avLst/>
          </a:prstGeom>
          <a:noFill/>
          <a:ln>
            <a:noFill/>
          </a:ln>
        </p:spPr>
      </p:pic>
      <p:pic>
        <p:nvPicPr>
          <p:cNvPr id="7" name="Picture 6">
            <a:extLst>
              <a:ext uri="{FF2B5EF4-FFF2-40B4-BE49-F238E27FC236}">
                <a16:creationId xmlns:a16="http://schemas.microsoft.com/office/drawing/2014/main" id="{00A4E0F6-939C-41EF-B4E0-026C1343B2A4}"/>
              </a:ext>
            </a:extLst>
          </p:cNvPr>
          <p:cNvPicPr/>
          <p:nvPr/>
        </p:nvPicPr>
        <p:blipFill rotWithShape="1">
          <a:blip r:embed="rId6">
            <a:extLst>
              <a:ext uri="{28A0092B-C50C-407E-A947-70E740481C1C}">
                <a14:useLocalDpi xmlns:a14="http://schemas.microsoft.com/office/drawing/2010/main" val="0"/>
              </a:ext>
            </a:extLst>
          </a:blip>
          <a:srcRect t="16502" b="11637"/>
          <a:stretch/>
        </p:blipFill>
        <p:spPr bwMode="auto">
          <a:xfrm>
            <a:off x="6551482" y="3776288"/>
            <a:ext cx="1824990" cy="645795"/>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5BB37A16-C36B-4F88-90A6-5C8B09606CCE}"/>
              </a:ext>
            </a:extLst>
          </p:cNvPr>
          <p:cNvSpPr txBox="1"/>
          <p:nvPr/>
        </p:nvSpPr>
        <p:spPr>
          <a:xfrm>
            <a:off x="771907" y="2075716"/>
            <a:ext cx="6447040" cy="1323439"/>
          </a:xfrm>
          <a:prstGeom prst="rect">
            <a:avLst/>
          </a:prstGeom>
          <a:noFill/>
        </p:spPr>
        <p:txBody>
          <a:bodyPr wrap="square">
            <a:spAutoFit/>
          </a:bodyPr>
          <a:lstStyle/>
          <a:p>
            <a:r>
              <a:rPr lang="en-GB" sz="2000" dirty="0">
                <a:latin typeface="+mj-lt"/>
              </a:rPr>
              <a:t>Rachel Brighton</a:t>
            </a:r>
          </a:p>
          <a:p>
            <a:r>
              <a:rPr lang="en-GB" sz="2000" dirty="0">
                <a:latin typeface="+mj-lt"/>
              </a:rPr>
              <a:t>Annie Frecklington</a:t>
            </a:r>
          </a:p>
          <a:p>
            <a:endParaRPr lang="en-GB" sz="2000" dirty="0">
              <a:latin typeface="+mj-lt"/>
            </a:endParaRPr>
          </a:p>
          <a:p>
            <a:r>
              <a:rPr lang="en-GB" sz="2000" dirty="0">
                <a:latin typeface="+mj-lt"/>
              </a:rPr>
              <a:t>Leeds City Council – Public Health</a:t>
            </a:r>
          </a:p>
        </p:txBody>
      </p:sp>
    </p:spTree>
    <p:extLst>
      <p:ext uri="{BB962C8B-B14F-4D97-AF65-F5344CB8AC3E}">
        <p14:creationId xmlns:p14="http://schemas.microsoft.com/office/powerpoint/2010/main" val="69774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538B-54F5-44D6-8ECE-B1E386BDE017}"/>
              </a:ext>
            </a:extLst>
          </p:cNvPr>
          <p:cNvSpPr>
            <a:spLocks noGrp="1"/>
          </p:cNvSpPr>
          <p:nvPr>
            <p:ph type="title"/>
          </p:nvPr>
        </p:nvSpPr>
        <p:spPr/>
        <p:txBody>
          <a:bodyPr/>
          <a:lstStyle/>
          <a:p>
            <a:r>
              <a:rPr lang="en-GB" dirty="0"/>
              <a:t>Mental health support</a:t>
            </a:r>
          </a:p>
        </p:txBody>
      </p:sp>
      <p:sp>
        <p:nvSpPr>
          <p:cNvPr id="3" name="Content Placeholder 2">
            <a:extLst>
              <a:ext uri="{FF2B5EF4-FFF2-40B4-BE49-F238E27FC236}">
                <a16:creationId xmlns:a16="http://schemas.microsoft.com/office/drawing/2014/main" id="{B2799A5D-B2D5-4BC8-9927-DD8C28736DCC}"/>
              </a:ext>
            </a:extLst>
          </p:cNvPr>
          <p:cNvSpPr>
            <a:spLocks noGrp="1"/>
          </p:cNvSpPr>
          <p:nvPr>
            <p:ph idx="1"/>
          </p:nvPr>
        </p:nvSpPr>
        <p:spPr/>
        <p:txBody>
          <a:bodyPr>
            <a:normAutofit/>
          </a:bodyPr>
          <a:lstStyle/>
          <a:p>
            <a:pPr fontAlgn="base"/>
            <a:r>
              <a:rPr lang="en-GB" sz="2100" dirty="0"/>
              <a:t>Mindwell is the mental health website for adults and provides information about support and services available in Leeds such as:</a:t>
            </a:r>
          </a:p>
          <a:p>
            <a:pPr marL="0" indent="0" fontAlgn="base">
              <a:buNone/>
            </a:pPr>
            <a:endParaRPr lang="en-GB" sz="2100" dirty="0"/>
          </a:p>
          <a:p>
            <a:pPr lvl="1" fontAlgn="base"/>
            <a:r>
              <a:rPr lang="en-GB" sz="2100" dirty="0"/>
              <a:t>Mental health services directory- for local and national services </a:t>
            </a:r>
          </a:p>
          <a:p>
            <a:pPr lvl="1" fontAlgn="base"/>
            <a:r>
              <a:rPr lang="en-GB" sz="2100" dirty="0"/>
              <a:t>Self-help information including downloadable resources and videos Help for what to do in a “crisis” or mental emergency</a:t>
            </a:r>
          </a:p>
          <a:p>
            <a:pPr lvl="1" fontAlgn="base"/>
            <a:r>
              <a:rPr lang="en-GB" sz="2100" dirty="0"/>
              <a:t>Visit their website </a:t>
            </a:r>
            <a:r>
              <a:rPr lang="en-GB" sz="2100" u="sng" dirty="0">
                <a:hlinkClick r:id="rId3"/>
              </a:rPr>
              <a:t>www.mindwell-leeds.org.uk</a:t>
            </a:r>
            <a:endParaRPr lang="en-GB" sz="2100" u="sng" dirty="0"/>
          </a:p>
          <a:p>
            <a:pPr marL="0" indent="0" fontAlgn="base">
              <a:buNone/>
            </a:pPr>
            <a:endParaRPr lang="en-GB" sz="2366" u="sng" dirty="0"/>
          </a:p>
          <a:p>
            <a:pPr marL="0" indent="0">
              <a:buNone/>
            </a:pPr>
            <a:endParaRPr lang="en-GB" sz="4200" u="sng" dirty="0"/>
          </a:p>
          <a:p>
            <a:pPr marL="0" indent="0">
              <a:buNone/>
            </a:pPr>
            <a:endParaRPr lang="en-GB" sz="4200" u="sng" dirty="0"/>
          </a:p>
          <a:p>
            <a:pPr marL="0" indent="0">
              <a:buNone/>
            </a:pPr>
            <a:endParaRPr lang="en-GB" sz="4200" u="sng" dirty="0"/>
          </a:p>
          <a:p>
            <a:endParaRPr lang="en-GB" dirty="0"/>
          </a:p>
        </p:txBody>
      </p:sp>
    </p:spTree>
    <p:extLst>
      <p:ext uri="{BB962C8B-B14F-4D97-AF65-F5344CB8AC3E}">
        <p14:creationId xmlns:p14="http://schemas.microsoft.com/office/powerpoint/2010/main" val="250938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5FBF-8395-48EA-8521-5C06F524D13E}"/>
              </a:ext>
            </a:extLst>
          </p:cNvPr>
          <p:cNvSpPr>
            <a:spLocks noGrp="1"/>
          </p:cNvSpPr>
          <p:nvPr>
            <p:ph type="title"/>
          </p:nvPr>
        </p:nvSpPr>
        <p:spPr/>
        <p:txBody>
          <a:bodyPr/>
          <a:lstStyle/>
          <a:p>
            <a:r>
              <a:rPr lang="en-GB" dirty="0"/>
              <a:t>Bereavement</a:t>
            </a:r>
          </a:p>
        </p:txBody>
      </p:sp>
      <p:sp>
        <p:nvSpPr>
          <p:cNvPr id="3" name="Content Placeholder 2">
            <a:extLst>
              <a:ext uri="{FF2B5EF4-FFF2-40B4-BE49-F238E27FC236}">
                <a16:creationId xmlns:a16="http://schemas.microsoft.com/office/drawing/2014/main" id="{7784F977-5331-4E1D-9EBB-E8B64B4EC078}"/>
              </a:ext>
            </a:extLst>
          </p:cNvPr>
          <p:cNvSpPr>
            <a:spLocks noGrp="1"/>
          </p:cNvSpPr>
          <p:nvPr>
            <p:ph idx="1"/>
          </p:nvPr>
        </p:nvSpPr>
        <p:spPr>
          <a:xfrm>
            <a:off x="609600" y="1370396"/>
            <a:ext cx="10812379" cy="3237891"/>
          </a:xfrm>
        </p:spPr>
        <p:txBody>
          <a:bodyPr/>
          <a:lstStyle/>
          <a:p>
            <a:r>
              <a:rPr lang="en-GB" sz="1800" dirty="0">
                <a:effectLst/>
                <a:latin typeface="+mn-lt"/>
                <a:ea typeface="Calibri" panose="020F0502020204030204" pitchFamily="34" charset="0"/>
                <a:cs typeface="Calibri" panose="020F0502020204030204" pitchFamily="34" charset="0"/>
              </a:rPr>
              <a:t>Leeds Bereavement Forum can support individuals who require bereavement support by signposting to the most appropriate bereavement service</a:t>
            </a:r>
          </a:p>
          <a:p>
            <a:pPr lvl="1"/>
            <a:r>
              <a:rPr lang="en-GB" sz="1800" dirty="0">
                <a:latin typeface="+mn-lt"/>
                <a:ea typeface="Calibri" panose="020F0502020204030204" pitchFamily="34" charset="0"/>
                <a:cs typeface="Calibri" panose="020F0502020204030204" pitchFamily="34" charset="0"/>
              </a:rPr>
              <a:t>Call: </a:t>
            </a:r>
            <a:r>
              <a:rPr lang="fr-FR" sz="1800" dirty="0">
                <a:latin typeface="+mn-lt"/>
                <a:ea typeface="Calibri" panose="020F0502020204030204" pitchFamily="34" charset="0"/>
                <a:cs typeface="Calibri" panose="020F0502020204030204" pitchFamily="34" charset="0"/>
              </a:rPr>
              <a:t>0113 225 3975 </a:t>
            </a:r>
          </a:p>
          <a:p>
            <a:pPr lvl="1"/>
            <a:r>
              <a:rPr lang="en-GB" sz="1800" dirty="0">
                <a:effectLst/>
                <a:latin typeface="+mn-lt"/>
                <a:ea typeface="Calibri" panose="020F0502020204030204" pitchFamily="34" charset="0"/>
                <a:cs typeface="Calibri" panose="020F0502020204030204" pitchFamily="34" charset="0"/>
              </a:rPr>
              <a:t>Email: </a:t>
            </a:r>
            <a:r>
              <a:rPr lang="fr-FR" sz="1800" dirty="0">
                <a:latin typeface="+mn-lt"/>
                <a:ea typeface="Calibri" panose="020F0502020204030204" pitchFamily="34" charset="0"/>
                <a:cs typeface="Calibri" panose="020F0502020204030204" pitchFamily="34" charset="0"/>
              </a:rPr>
              <a:t>info@lbforum.org.uk </a:t>
            </a:r>
          </a:p>
          <a:p>
            <a:pPr lvl="1"/>
            <a:r>
              <a:rPr lang="fr-FR" sz="1800" dirty="0">
                <a:latin typeface="+mn-lt"/>
                <a:ea typeface="Calibri" panose="020F0502020204030204" pitchFamily="34" charset="0"/>
                <a:cs typeface="Calibri" panose="020F0502020204030204" pitchFamily="34" charset="0"/>
              </a:rPr>
              <a:t>More information </a:t>
            </a:r>
            <a:r>
              <a:rPr lang="fr-FR" sz="1800" dirty="0" err="1">
                <a:latin typeface="+mn-lt"/>
                <a:ea typeface="Calibri" panose="020F0502020204030204" pitchFamily="34" charset="0"/>
                <a:cs typeface="Calibri" panose="020F0502020204030204" pitchFamily="34" charset="0"/>
              </a:rPr>
              <a:t>is</a:t>
            </a:r>
            <a:r>
              <a:rPr lang="fr-FR" sz="1800" dirty="0">
                <a:latin typeface="+mn-lt"/>
                <a:ea typeface="Calibri" panose="020F0502020204030204" pitchFamily="34" charset="0"/>
                <a:cs typeface="Calibri" panose="020F0502020204030204" pitchFamily="34" charset="0"/>
              </a:rPr>
              <a:t> </a:t>
            </a:r>
            <a:r>
              <a:rPr lang="fr-FR" sz="1800" dirty="0" err="1">
                <a:latin typeface="+mn-lt"/>
                <a:ea typeface="Calibri" panose="020F0502020204030204" pitchFamily="34" charset="0"/>
                <a:cs typeface="Calibri" panose="020F0502020204030204" pitchFamily="34" charset="0"/>
              </a:rPr>
              <a:t>available</a:t>
            </a:r>
            <a:r>
              <a:rPr lang="fr-FR" sz="1800" dirty="0">
                <a:latin typeface="+mn-lt"/>
                <a:ea typeface="Calibri" panose="020F0502020204030204" pitchFamily="34" charset="0"/>
                <a:cs typeface="Calibri" panose="020F0502020204030204" pitchFamily="34" charset="0"/>
              </a:rPr>
              <a:t> on </a:t>
            </a:r>
            <a:r>
              <a:rPr lang="fr-FR" sz="1800" dirty="0">
                <a:latin typeface="+mn-lt"/>
                <a:ea typeface="Calibri" panose="020F0502020204030204" pitchFamily="34" charset="0"/>
                <a:cs typeface="Calibri" panose="020F0502020204030204" pitchFamily="34" charset="0"/>
                <a:hlinkClick r:id="rId3"/>
              </a:rPr>
              <a:t>http://lbforum.org.uk/</a:t>
            </a:r>
            <a:r>
              <a:rPr lang="fr-FR" sz="1800" dirty="0">
                <a:latin typeface="+mn-lt"/>
                <a:ea typeface="Calibri" panose="020F0502020204030204" pitchFamily="34" charset="0"/>
                <a:cs typeface="Calibri" panose="020F0502020204030204" pitchFamily="34" charset="0"/>
              </a:rPr>
              <a:t> </a:t>
            </a:r>
          </a:p>
          <a:p>
            <a:pPr lvl="1"/>
            <a:endParaRPr lang="en-GB" sz="1800" dirty="0">
              <a:effectLst/>
              <a:latin typeface="+mn-lt"/>
              <a:ea typeface="Calibri" panose="020F0502020204030204" pitchFamily="34" charset="0"/>
              <a:cs typeface="Calibri" panose="020F0502020204030204" pitchFamily="34" charset="0"/>
            </a:endParaRPr>
          </a:p>
          <a:p>
            <a:r>
              <a:rPr lang="en-GB" sz="1800" dirty="0">
                <a:latin typeface="+mn-lt"/>
                <a:ea typeface="Calibri" panose="020F0502020204030204" pitchFamily="34" charset="0"/>
                <a:cs typeface="Calibri" panose="020F0502020204030204" pitchFamily="34" charset="0"/>
              </a:rPr>
              <a:t>For anyone wanting immediate support, West Yorkshire and Harrogate Grief and Loss support service offers support via an online chat forum or via the freephone on 0808 196 3833 (8am – 8pm, 7 days a week) </a:t>
            </a:r>
          </a:p>
          <a:p>
            <a:pPr lvl="1"/>
            <a:r>
              <a:rPr lang="en-GB" sz="1800" dirty="0">
                <a:latin typeface="+mn-lt"/>
                <a:ea typeface="Calibri" panose="020F0502020204030204" pitchFamily="34" charset="0"/>
                <a:cs typeface="Calibri" panose="020F0502020204030204" pitchFamily="34" charset="0"/>
              </a:rPr>
              <a:t>More information is available on </a:t>
            </a:r>
            <a:r>
              <a:rPr lang="en-GB" sz="1800" dirty="0">
                <a:latin typeface="+mn-lt"/>
                <a:ea typeface="Calibri" panose="020F0502020204030204" pitchFamily="34" charset="0"/>
                <a:cs typeface="Calibri" panose="020F0502020204030204" pitchFamily="34" charset="0"/>
                <a:hlinkClick r:id="rId4"/>
              </a:rPr>
              <a:t>https://griefandlosswyh.co.uk/</a:t>
            </a:r>
            <a:r>
              <a:rPr lang="en-GB" sz="1800" dirty="0">
                <a:latin typeface="+mn-lt"/>
                <a:ea typeface="Calibri" panose="020F0502020204030204" pitchFamily="34" charset="0"/>
                <a:cs typeface="Calibri" panose="020F0502020204030204" pitchFamily="34" charset="0"/>
              </a:rPr>
              <a:t> </a:t>
            </a:r>
          </a:p>
          <a:p>
            <a:endParaRPr lang="en-GB"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161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193E-BEE7-45C9-8D56-9EDE43F09FAA}"/>
              </a:ext>
            </a:extLst>
          </p:cNvPr>
          <p:cNvSpPr>
            <a:spLocks noGrp="1"/>
          </p:cNvSpPr>
          <p:nvPr>
            <p:ph type="title"/>
          </p:nvPr>
        </p:nvSpPr>
        <p:spPr>
          <a:xfrm>
            <a:off x="609600" y="227396"/>
            <a:ext cx="10972800" cy="1143000"/>
          </a:xfrm>
        </p:spPr>
        <p:txBody>
          <a:bodyPr/>
          <a:lstStyle/>
          <a:p>
            <a:r>
              <a:rPr lang="en-GB" dirty="0"/>
              <a:t>Connect to the Community</a:t>
            </a:r>
          </a:p>
        </p:txBody>
      </p:sp>
      <p:sp>
        <p:nvSpPr>
          <p:cNvPr id="3" name="Content Placeholder 2">
            <a:extLst>
              <a:ext uri="{FF2B5EF4-FFF2-40B4-BE49-F238E27FC236}">
                <a16:creationId xmlns:a16="http://schemas.microsoft.com/office/drawing/2014/main" id="{E9220717-FC9F-4215-B6C6-74B7E9A503DF}"/>
              </a:ext>
            </a:extLst>
          </p:cNvPr>
          <p:cNvSpPr>
            <a:spLocks noGrp="1"/>
          </p:cNvSpPr>
          <p:nvPr>
            <p:ph idx="1"/>
          </p:nvPr>
        </p:nvSpPr>
        <p:spPr/>
        <p:txBody>
          <a:bodyPr>
            <a:noAutofit/>
          </a:bodyPr>
          <a:lstStyle/>
          <a:p>
            <a:r>
              <a:rPr lang="en-GB" sz="1800" dirty="0"/>
              <a:t>Leeds Directory lists local events and activities across different communities in Leeds: </a:t>
            </a:r>
          </a:p>
          <a:p>
            <a:pPr lvl="1"/>
            <a:r>
              <a:rPr lang="en-GB" sz="1800" dirty="0"/>
              <a:t>Visiting their website </a:t>
            </a:r>
            <a:r>
              <a:rPr lang="en-GB" sz="1800" dirty="0">
                <a:hlinkClick r:id="rId3"/>
              </a:rPr>
              <a:t>https://www.leedsdirectory.org/</a:t>
            </a:r>
            <a:r>
              <a:rPr lang="en-GB" sz="1800" dirty="0"/>
              <a:t> </a:t>
            </a:r>
          </a:p>
          <a:p>
            <a:pPr lvl="1"/>
            <a:r>
              <a:rPr lang="en-GB" sz="1800" dirty="0"/>
              <a:t>By phone on 0113 378 4610 (9am – 5pm Monday to Friday) </a:t>
            </a:r>
          </a:p>
          <a:p>
            <a:pPr lvl="1"/>
            <a:r>
              <a:rPr lang="en-GB" sz="1800" dirty="0"/>
              <a:t>Or email on leedsdirectory@leeds.gov.uk </a:t>
            </a:r>
          </a:p>
          <a:p>
            <a:endParaRPr lang="en-GB" sz="1800" dirty="0"/>
          </a:p>
          <a:p>
            <a:r>
              <a:rPr lang="en-GB" sz="1800" dirty="0"/>
              <a:t>Neighbourhood Network Schemes are community based, locally led organisations that enable older people to live independently and pro-actively participate within their own communities by providing services that reduce social isolation, provide opportunities for volunteering, act as a “gateway” to advice/information/services promote health and wellbeing</a:t>
            </a:r>
          </a:p>
          <a:p>
            <a:r>
              <a:rPr lang="en-GB" sz="1800" dirty="0">
                <a:hlinkClick r:id="rId4"/>
              </a:rPr>
              <a:t>Neighbourhood Networks (leedsdirectory.org)</a:t>
            </a:r>
            <a:r>
              <a:rPr lang="en-GB" sz="1800" dirty="0"/>
              <a:t> takes you to a map to find your local one</a:t>
            </a:r>
          </a:p>
        </p:txBody>
      </p:sp>
    </p:spTree>
    <p:extLst>
      <p:ext uri="{BB962C8B-B14F-4D97-AF65-F5344CB8AC3E}">
        <p14:creationId xmlns:p14="http://schemas.microsoft.com/office/powerpoint/2010/main" val="106273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0F81-5F1D-411B-9421-D80FBCC41DF7}"/>
              </a:ext>
            </a:extLst>
          </p:cNvPr>
          <p:cNvSpPr>
            <a:spLocks noGrp="1"/>
          </p:cNvSpPr>
          <p:nvPr>
            <p:ph type="title"/>
          </p:nvPr>
        </p:nvSpPr>
        <p:spPr/>
        <p:txBody>
          <a:bodyPr/>
          <a:lstStyle/>
          <a:p>
            <a:r>
              <a:rPr lang="en-GB" dirty="0"/>
              <a:t>Carers </a:t>
            </a:r>
          </a:p>
        </p:txBody>
      </p:sp>
      <p:sp>
        <p:nvSpPr>
          <p:cNvPr id="3" name="Content Placeholder 2">
            <a:extLst>
              <a:ext uri="{FF2B5EF4-FFF2-40B4-BE49-F238E27FC236}">
                <a16:creationId xmlns:a16="http://schemas.microsoft.com/office/drawing/2014/main" id="{D9E5E3D1-7A51-4FD7-B7D9-0F09F0BC8CA6}"/>
              </a:ext>
            </a:extLst>
          </p:cNvPr>
          <p:cNvSpPr>
            <a:spLocks noGrp="1"/>
          </p:cNvSpPr>
          <p:nvPr>
            <p:ph idx="1"/>
          </p:nvPr>
        </p:nvSpPr>
        <p:spPr>
          <a:xfrm>
            <a:off x="376989" y="1357163"/>
            <a:ext cx="11438021" cy="3237891"/>
          </a:xfrm>
        </p:spPr>
        <p:txBody>
          <a:bodyPr>
            <a:normAutofit/>
          </a:bodyPr>
          <a:lstStyle/>
          <a:p>
            <a:r>
              <a:rPr lang="en-GB" sz="1800" dirty="0">
                <a:effectLst/>
                <a:latin typeface="+mn-lt"/>
                <a:ea typeface="Calibri" panose="020F0502020204030204" pitchFamily="34" charset="0"/>
              </a:rPr>
              <a:t>Carers Leeds gives specialist and tailored support, advice and information to unpaid carers aged over 16</a:t>
            </a:r>
          </a:p>
          <a:p>
            <a:pPr lvl="1"/>
            <a:r>
              <a:rPr lang="en-GB" sz="1800" dirty="0">
                <a:effectLst/>
                <a:latin typeface="+mn-lt"/>
                <a:ea typeface="Calibri" panose="020F0502020204030204" pitchFamily="34" charset="0"/>
              </a:rPr>
              <a:t>They can offer advice on finance and benefits, access to respite, assessments and personal budgets, opportunities for social contact and equipment and support</a:t>
            </a:r>
          </a:p>
          <a:p>
            <a:pPr lvl="1"/>
            <a:r>
              <a:rPr lang="en-GB" sz="1800" dirty="0">
                <a:latin typeface="+mn-lt"/>
                <a:ea typeface="Calibri" panose="020F0502020204030204" pitchFamily="34" charset="0"/>
              </a:rPr>
              <a:t>Support can be provided 1-2-1 and in groups and delivered by telephone, virtually or face to face in community venues</a:t>
            </a:r>
            <a:endParaRPr lang="en-GB" sz="1800" dirty="0">
              <a:effectLst/>
              <a:latin typeface="+mn-lt"/>
              <a:ea typeface="Calibri" panose="020F0502020204030204" pitchFamily="34" charset="0"/>
            </a:endParaRPr>
          </a:p>
          <a:p>
            <a:pPr lvl="1"/>
            <a:endParaRPr lang="en-GB" sz="1800" dirty="0">
              <a:effectLst/>
              <a:latin typeface="+mn-lt"/>
              <a:ea typeface="Calibri" panose="020F0502020204030204" pitchFamily="34" charset="0"/>
            </a:endParaRPr>
          </a:p>
          <a:p>
            <a:r>
              <a:rPr lang="en-GB" sz="1800" dirty="0">
                <a:effectLst/>
                <a:latin typeface="+mn-lt"/>
                <a:ea typeface="Calibri" panose="020F0502020204030204" pitchFamily="34" charset="0"/>
              </a:rPr>
              <a:t>Carers advice </a:t>
            </a:r>
            <a:r>
              <a:rPr lang="en-GB" sz="1800" dirty="0">
                <a:latin typeface="+mn-lt"/>
                <a:ea typeface="Calibri" panose="020F0502020204030204" pitchFamily="34" charset="0"/>
              </a:rPr>
              <a:t>l</a:t>
            </a:r>
            <a:r>
              <a:rPr lang="en-GB" sz="1800" dirty="0">
                <a:effectLst/>
                <a:latin typeface="+mn-lt"/>
                <a:ea typeface="Calibri" panose="020F0502020204030204" pitchFamily="34" charset="0"/>
              </a:rPr>
              <a:t>ine: 0113 380 4300 (9am – 5pm, weekdays)</a:t>
            </a:r>
          </a:p>
          <a:p>
            <a:r>
              <a:rPr lang="en-GB" sz="1800" dirty="0">
                <a:effectLst/>
                <a:latin typeface="+mn-lt"/>
                <a:ea typeface="Calibri" panose="020F0502020204030204" pitchFamily="34" charset="0"/>
              </a:rPr>
              <a:t>Email: </a:t>
            </a:r>
            <a:r>
              <a:rPr lang="en-GB" sz="1800" u="sng" dirty="0">
                <a:solidFill>
                  <a:srgbClr val="0000FF"/>
                </a:solidFill>
                <a:effectLst/>
                <a:latin typeface="+mn-lt"/>
                <a:ea typeface="Calibri" panose="020F0502020204030204" pitchFamily="34" charset="0"/>
                <a:hlinkClick r:id="rId3"/>
              </a:rPr>
              <a:t>advice@carersleeds.org.uk</a:t>
            </a:r>
            <a:r>
              <a:rPr lang="en-GB" sz="1800" dirty="0">
                <a:effectLst/>
                <a:latin typeface="+mn-lt"/>
                <a:ea typeface="Calibri" panose="020F0502020204030204" pitchFamily="34" charset="0"/>
              </a:rPr>
              <a:t> or visit- </a:t>
            </a:r>
            <a:r>
              <a:rPr lang="en-GB" sz="1800" u="sng" dirty="0">
                <a:solidFill>
                  <a:srgbClr val="0000FF"/>
                </a:solidFill>
                <a:effectLst/>
                <a:latin typeface="+mn-lt"/>
                <a:ea typeface="Calibri" panose="020F0502020204030204" pitchFamily="34" charset="0"/>
                <a:hlinkClick r:id="rId4"/>
              </a:rPr>
              <a:t>https://www.carersleeds.org.uk/</a:t>
            </a:r>
            <a:endParaRPr lang="en-GB" sz="1800" dirty="0">
              <a:effectLst/>
              <a:latin typeface="+mn-lt"/>
              <a:ea typeface="Calibri" panose="020F0502020204030204" pitchFamily="34" charset="0"/>
            </a:endParaRPr>
          </a:p>
          <a:p>
            <a:endParaRPr lang="en-GB" sz="1800" dirty="0">
              <a:latin typeface="+mn-lt"/>
            </a:endParaRPr>
          </a:p>
        </p:txBody>
      </p:sp>
    </p:spTree>
    <p:extLst>
      <p:ext uri="{BB962C8B-B14F-4D97-AF65-F5344CB8AC3E}">
        <p14:creationId xmlns:p14="http://schemas.microsoft.com/office/powerpoint/2010/main" val="142018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73C8-0758-4590-ABF8-46D52CF7122C}"/>
              </a:ext>
            </a:extLst>
          </p:cNvPr>
          <p:cNvSpPr>
            <a:spLocks noGrp="1"/>
          </p:cNvSpPr>
          <p:nvPr>
            <p:ph type="title"/>
          </p:nvPr>
        </p:nvSpPr>
        <p:spPr>
          <a:xfrm>
            <a:off x="609600" y="0"/>
            <a:ext cx="10972800" cy="1143000"/>
          </a:xfrm>
        </p:spPr>
        <p:txBody>
          <a:bodyPr/>
          <a:lstStyle/>
          <a:p>
            <a:r>
              <a:rPr lang="en-GB" dirty="0"/>
              <a:t>Advice about finances and debt</a:t>
            </a:r>
          </a:p>
        </p:txBody>
      </p:sp>
      <p:sp>
        <p:nvSpPr>
          <p:cNvPr id="3" name="Content Placeholder 2">
            <a:extLst>
              <a:ext uri="{FF2B5EF4-FFF2-40B4-BE49-F238E27FC236}">
                <a16:creationId xmlns:a16="http://schemas.microsoft.com/office/drawing/2014/main" id="{F8037859-88AD-488E-A911-47F74E5F1601}"/>
              </a:ext>
            </a:extLst>
          </p:cNvPr>
          <p:cNvSpPr>
            <a:spLocks noGrp="1"/>
          </p:cNvSpPr>
          <p:nvPr>
            <p:ph idx="1"/>
          </p:nvPr>
        </p:nvSpPr>
        <p:spPr>
          <a:xfrm>
            <a:off x="609600" y="1143000"/>
            <a:ext cx="10972800" cy="3237891"/>
          </a:xfrm>
        </p:spPr>
        <p:txBody>
          <a:bodyPr>
            <a:normAutofit fontScale="32500" lnSpcReduction="20000"/>
          </a:bodyPr>
          <a:lstStyle/>
          <a:p>
            <a:pPr marL="0" indent="0">
              <a:lnSpc>
                <a:spcPct val="107000"/>
              </a:lnSpc>
              <a:spcAft>
                <a:spcPts val="800"/>
              </a:spcAft>
              <a:buNone/>
            </a:pPr>
            <a:r>
              <a:rPr lang="en-GB" sz="6800" dirty="0">
                <a:latin typeface="Arial" panose="020B0604020202020204" pitchFamily="34" charset="0"/>
                <a:ea typeface="Calibri" panose="020F0502020204030204" pitchFamily="34" charset="0"/>
                <a:cs typeface="Times New Roman" panose="02020603050405020304" pitchFamily="18" charset="0"/>
              </a:rPr>
              <a:t>Leeds City Council Money Information Centre provides information on where to access free, independent and confidential advice and support in the following areas:</a:t>
            </a:r>
          </a:p>
          <a:p>
            <a:pPr marL="0" indent="0">
              <a:lnSpc>
                <a:spcPct val="107000"/>
              </a:lnSpc>
              <a:spcAft>
                <a:spcPts val="800"/>
              </a:spcAft>
              <a:buNone/>
            </a:pPr>
            <a:endParaRPr lang="en-GB" sz="6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Tx/>
              <a:buChar char="-"/>
            </a:pPr>
            <a:r>
              <a:rPr lang="en-GB" sz="6800" dirty="0">
                <a:latin typeface="Arial" panose="020B0604020202020204" pitchFamily="34" charset="0"/>
                <a:ea typeface="Calibri" panose="020F0502020204030204" pitchFamily="34" charset="0"/>
                <a:cs typeface="Times New Roman" panose="02020603050405020304" pitchFamily="18" charset="0"/>
              </a:rPr>
              <a:t>Debt and money advice		-      Benefits advice and Universal Credit</a:t>
            </a:r>
          </a:p>
          <a:p>
            <a:pPr>
              <a:lnSpc>
                <a:spcPct val="107000"/>
              </a:lnSpc>
              <a:spcAft>
                <a:spcPts val="800"/>
              </a:spcAft>
              <a:buFontTx/>
              <a:buChar char="-"/>
            </a:pPr>
            <a:r>
              <a:rPr lang="en-GB" sz="6800" dirty="0">
                <a:latin typeface="Arial" panose="020B0604020202020204" pitchFamily="34" charset="0"/>
                <a:ea typeface="Calibri" panose="020F0502020204030204" pitchFamily="34" charset="0"/>
                <a:cs typeface="Times New Roman" panose="02020603050405020304" pitchFamily="18" charset="0"/>
              </a:rPr>
              <a:t>Low cost loans				-      Employment support</a:t>
            </a:r>
          </a:p>
          <a:p>
            <a:pPr marL="0" indent="0">
              <a:lnSpc>
                <a:spcPct val="107000"/>
              </a:lnSpc>
              <a:spcAft>
                <a:spcPts val="800"/>
              </a:spcAft>
              <a:buNone/>
            </a:pPr>
            <a:endParaRPr lang="en-GB" sz="68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6800" dirty="0">
                <a:latin typeface="Arial" panose="020B0604020202020204" pitchFamily="34" charset="0"/>
                <a:ea typeface="Calibri" panose="020F0502020204030204" pitchFamily="34" charset="0"/>
                <a:cs typeface="Times New Roman" panose="02020603050405020304" pitchFamily="18" charset="0"/>
              </a:rPr>
              <a:t>Visit the website for more information </a:t>
            </a:r>
            <a:r>
              <a:rPr lang="en-GB" sz="6800" dirty="0">
                <a:latin typeface="Arial" panose="020B0604020202020204" pitchFamily="34" charset="0"/>
                <a:ea typeface="Calibri" panose="020F0502020204030204" pitchFamily="34" charset="0"/>
                <a:cs typeface="Times New Roman" panose="02020603050405020304" pitchFamily="18" charset="0"/>
                <a:hlinkClick r:id="rId3"/>
              </a:rPr>
              <a:t>https://www.leeds.gov.uk/leedsmic/Home</a:t>
            </a:r>
            <a:r>
              <a:rPr lang="en-GB" sz="6800" dirty="0">
                <a:latin typeface="Arial" panose="020B060402020202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en-GB" sz="6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6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dirty="0">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97461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82AC-40A2-41E0-86CF-9777A7066462}"/>
              </a:ext>
            </a:extLst>
          </p:cNvPr>
          <p:cNvSpPr>
            <a:spLocks noGrp="1"/>
          </p:cNvSpPr>
          <p:nvPr>
            <p:ph type="title"/>
          </p:nvPr>
        </p:nvSpPr>
        <p:spPr/>
        <p:txBody>
          <a:bodyPr/>
          <a:lstStyle/>
          <a:p>
            <a:r>
              <a:rPr lang="en-GB" b="1" dirty="0"/>
              <a:t>Fuel bills</a:t>
            </a:r>
            <a:endParaRPr lang="en-GB" dirty="0"/>
          </a:p>
        </p:txBody>
      </p:sp>
      <p:sp>
        <p:nvSpPr>
          <p:cNvPr id="3" name="Content Placeholder 2">
            <a:extLst>
              <a:ext uri="{FF2B5EF4-FFF2-40B4-BE49-F238E27FC236}">
                <a16:creationId xmlns:a16="http://schemas.microsoft.com/office/drawing/2014/main" id="{9BA8850D-BFFA-4AE7-AEC6-95063F97F38D}"/>
              </a:ext>
            </a:extLst>
          </p:cNvPr>
          <p:cNvSpPr>
            <a:spLocks noGrp="1"/>
          </p:cNvSpPr>
          <p:nvPr>
            <p:ph idx="1"/>
          </p:nvPr>
        </p:nvSpPr>
        <p:spPr>
          <a:xfrm>
            <a:off x="609600" y="1370396"/>
            <a:ext cx="11293642" cy="3237891"/>
          </a:xfrm>
        </p:spPr>
        <p:txBody>
          <a:bodyPr>
            <a:normAutofit fontScale="62500" lnSpcReduction="20000"/>
          </a:bodyPr>
          <a:lstStyle/>
          <a:p>
            <a:pPr algn="l">
              <a:buFont typeface="Arial" panose="020B0604020202020204" pitchFamily="34" charset="0"/>
              <a:buChar char="•"/>
            </a:pPr>
            <a:r>
              <a:rPr lang="en-GB" b="0" i="0" dirty="0">
                <a:effectLst/>
                <a:latin typeface="+mn-lt"/>
              </a:rPr>
              <a:t>Leeds City Council's Welfar</a:t>
            </a:r>
            <a:r>
              <a:rPr lang="en-GB" dirty="0">
                <a:latin typeface="+mn-lt"/>
              </a:rPr>
              <a:t>e Rights team can offer advice and support about welfare benefits and help complete claims forms over the phone</a:t>
            </a:r>
          </a:p>
          <a:p>
            <a:pPr lvl="1">
              <a:buFont typeface="Arial" panose="020B0604020202020204" pitchFamily="34" charset="0"/>
              <a:buChar char="•"/>
            </a:pPr>
            <a:r>
              <a:rPr lang="en-GB" b="0" i="0" dirty="0">
                <a:effectLst/>
                <a:latin typeface="+mn-lt"/>
              </a:rPr>
              <a:t>Call 0113 376 0452 or email </a:t>
            </a:r>
            <a:r>
              <a:rPr lang="en-GB" b="0" i="0" u="sng" dirty="0">
                <a:solidFill>
                  <a:srgbClr val="002060"/>
                </a:solidFill>
                <a:effectLst/>
                <a:latin typeface="+mn-lt"/>
                <a:hlinkClick r:id="rId3">
                  <a:extLst>
                    <a:ext uri="{A12FA001-AC4F-418D-AE19-62706E023703}">
                      <ahyp:hlinkClr xmlns:ahyp="http://schemas.microsoft.com/office/drawing/2018/hyperlinkcolor" val="tx"/>
                    </a:ext>
                  </a:extLst>
                </a:hlinkClick>
              </a:rPr>
              <a:t>welfare.rights@leeds.gov.uk</a:t>
            </a:r>
            <a:r>
              <a:rPr lang="en-GB" b="0" i="0" dirty="0">
                <a:solidFill>
                  <a:srgbClr val="002060"/>
                </a:solidFill>
                <a:effectLst/>
                <a:latin typeface="+mn-lt"/>
              </a:rPr>
              <a:t> </a:t>
            </a:r>
            <a:r>
              <a:rPr lang="en-GB" b="0" i="0" dirty="0">
                <a:effectLst/>
                <a:latin typeface="+mn-lt"/>
              </a:rPr>
              <a:t>for a review of benefits entitlement</a:t>
            </a:r>
          </a:p>
          <a:p>
            <a:pPr marL="0" indent="0" algn="l">
              <a:buNone/>
            </a:pPr>
            <a:endParaRPr lang="en-GB" b="0" i="0" dirty="0">
              <a:effectLst/>
              <a:latin typeface="+mn-lt"/>
            </a:endParaRPr>
          </a:p>
          <a:p>
            <a:pPr algn="l">
              <a:buFont typeface="Arial" panose="020B0604020202020204" pitchFamily="34" charset="0"/>
              <a:buChar char="•"/>
            </a:pPr>
            <a:r>
              <a:rPr lang="en-GB" b="0" i="0" dirty="0">
                <a:effectLst/>
                <a:latin typeface="+mn-lt"/>
              </a:rPr>
              <a:t>Leeds Citizens Advice Bureau (CAB) have dedicated energy advisers who can offer advice about saving money or discuss disputes with energy providers 	</a:t>
            </a:r>
          </a:p>
          <a:p>
            <a:pPr lvl="1">
              <a:buFont typeface="Arial" panose="020B0604020202020204" pitchFamily="34" charset="0"/>
              <a:buChar char="•"/>
            </a:pPr>
            <a:r>
              <a:rPr lang="en-GB" dirty="0">
                <a:latin typeface="+mn-lt"/>
              </a:rPr>
              <a:t>Call: 0808 2 78 78 78</a:t>
            </a:r>
          </a:p>
          <a:p>
            <a:pPr lvl="1">
              <a:buFont typeface="Arial" panose="020B0604020202020204" pitchFamily="34" charset="0"/>
              <a:buChar char="•"/>
            </a:pPr>
            <a:r>
              <a:rPr lang="en-GB" dirty="0">
                <a:latin typeface="+mn-lt"/>
              </a:rPr>
              <a:t>Complete their online form by visiting: </a:t>
            </a:r>
            <a:r>
              <a:rPr lang="en-GB" dirty="0">
                <a:solidFill>
                  <a:srgbClr val="002060"/>
                </a:solidFill>
                <a:latin typeface="+mn-lt"/>
                <a:hlinkClick r:id="rId4">
                  <a:extLst>
                    <a:ext uri="{A12FA001-AC4F-418D-AE19-62706E023703}">
                      <ahyp:hlinkClr xmlns:ahyp="http://schemas.microsoft.com/office/drawing/2018/hyperlinkcolor" val="tx"/>
                    </a:ext>
                  </a:extLst>
                </a:hlinkClick>
              </a:rPr>
              <a:t>https://citizensadviceleeds.org.uk/fuel-bills/</a:t>
            </a:r>
            <a:r>
              <a:rPr lang="en-GB" dirty="0">
                <a:solidFill>
                  <a:srgbClr val="002060"/>
                </a:solidFill>
                <a:latin typeface="+mn-lt"/>
              </a:rPr>
              <a:t>  </a:t>
            </a:r>
          </a:p>
          <a:p>
            <a:pPr marL="0" indent="0">
              <a:buNone/>
            </a:pPr>
            <a:endParaRPr lang="en-GB" dirty="0">
              <a:latin typeface="+mn-lt"/>
            </a:endParaRPr>
          </a:p>
        </p:txBody>
      </p:sp>
    </p:spTree>
    <p:extLst>
      <p:ext uri="{BB962C8B-B14F-4D97-AF65-F5344CB8AC3E}">
        <p14:creationId xmlns:p14="http://schemas.microsoft.com/office/powerpoint/2010/main" val="98741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0CC3B-0045-47A3-8C1A-24B07B99A8E5}"/>
              </a:ext>
            </a:extLst>
          </p:cNvPr>
          <p:cNvSpPr>
            <a:spLocks noGrp="1"/>
          </p:cNvSpPr>
          <p:nvPr>
            <p:ph type="body" idx="1"/>
          </p:nvPr>
        </p:nvSpPr>
        <p:spPr>
          <a:xfrm>
            <a:off x="527140" y="281354"/>
            <a:ext cx="10363200" cy="4591250"/>
          </a:xfrm>
        </p:spPr>
        <p:txBody>
          <a:bodyPr>
            <a:normAutofit lnSpcReduction="10000"/>
          </a:bodyPr>
          <a:lstStyle/>
          <a:p>
            <a:r>
              <a:rPr lang="en-GB" sz="4300" b="1" i="0" dirty="0">
                <a:solidFill>
                  <a:srgbClr val="202124"/>
                </a:solidFill>
                <a:effectLst/>
                <a:latin typeface="+mj-lt"/>
              </a:rPr>
              <a:t>Crisis</a:t>
            </a:r>
            <a:endParaRPr lang="en-GB" sz="4000" b="1" i="0" dirty="0">
              <a:solidFill>
                <a:srgbClr val="202124"/>
              </a:solidFill>
              <a:effectLst/>
              <a:latin typeface="+mj-lt"/>
            </a:endParaRPr>
          </a:p>
          <a:p>
            <a:endParaRPr lang="en-GB" sz="1500" dirty="0">
              <a:solidFill>
                <a:srgbClr val="202124"/>
              </a:solidFill>
              <a:latin typeface="+mn-lt"/>
            </a:endParaRPr>
          </a:p>
          <a:p>
            <a:r>
              <a:rPr lang="en-GB" sz="2400" b="0" i="0" dirty="0">
                <a:solidFill>
                  <a:srgbClr val="202124"/>
                </a:solidFill>
                <a:effectLst/>
                <a:latin typeface="+mn-lt"/>
              </a:rPr>
              <a:t>Leeds City Council runs a Local Welfare Support Scheme to help people in serious need. The scheme supports families and single vulnerable people under exceptional pressure to get help with food, rent and other household bills. </a:t>
            </a:r>
          </a:p>
          <a:p>
            <a:endParaRPr lang="en-GB" sz="2400" b="0" i="0" dirty="0">
              <a:solidFill>
                <a:srgbClr val="202124"/>
              </a:solidFill>
              <a:effectLst/>
              <a:latin typeface="+mn-lt"/>
            </a:endParaRPr>
          </a:p>
          <a:p>
            <a:pPr algn="l"/>
            <a:r>
              <a:rPr lang="en-GB" sz="2400" b="0" i="0" dirty="0">
                <a:solidFill>
                  <a:srgbClr val="263238"/>
                </a:solidFill>
                <a:effectLst/>
                <a:latin typeface="+mn-lt"/>
              </a:rPr>
              <a:t>If you can not afford to pay for essentials such as food, gas and electric, call our Welfare Support Team.</a:t>
            </a:r>
          </a:p>
          <a:p>
            <a:pPr algn="l"/>
            <a:endParaRPr lang="en-GB" sz="2400" b="0" i="0" dirty="0">
              <a:solidFill>
                <a:srgbClr val="263238"/>
              </a:solidFill>
              <a:effectLst/>
              <a:latin typeface="+mn-lt"/>
            </a:endParaRPr>
          </a:p>
          <a:p>
            <a:pPr algn="l"/>
            <a:r>
              <a:rPr lang="en-GB" sz="2400" b="0" i="0" dirty="0">
                <a:solidFill>
                  <a:srgbClr val="263238"/>
                </a:solidFill>
                <a:effectLst/>
                <a:latin typeface="+mn-lt"/>
              </a:rPr>
              <a:t>0113 376 0330 (Weekdays, 9am to 5pm​​, except Wednesdays when we're open from 10am)</a:t>
            </a:r>
          </a:p>
        </p:txBody>
      </p:sp>
    </p:spTree>
    <p:extLst>
      <p:ext uri="{BB962C8B-B14F-4D97-AF65-F5344CB8AC3E}">
        <p14:creationId xmlns:p14="http://schemas.microsoft.com/office/powerpoint/2010/main" val="321047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DEA5-D3DA-4B92-92C4-1CC04C5B2190}"/>
              </a:ext>
            </a:extLst>
          </p:cNvPr>
          <p:cNvSpPr>
            <a:spLocks noGrp="1"/>
          </p:cNvSpPr>
          <p:nvPr>
            <p:ph type="ctrTitle"/>
          </p:nvPr>
        </p:nvSpPr>
        <p:spPr>
          <a:xfrm>
            <a:off x="6598104" y="1396289"/>
            <a:ext cx="5034783" cy="1325563"/>
          </a:xfrm>
        </p:spPr>
        <p:txBody>
          <a:bodyPr vert="horz" lIns="91440" tIns="45720" rIns="91440" bIns="45720" rtlCol="0" anchor="ctr">
            <a:normAutofit/>
          </a:bodyPr>
          <a:lstStyle/>
          <a:p>
            <a:pPr algn="l"/>
            <a:br>
              <a:rPr lang="en-US" sz="4400"/>
            </a:br>
            <a:endParaRPr lang="en-US" sz="4400"/>
          </a:p>
        </p:txBody>
      </p:sp>
      <p:sp>
        <p:nvSpPr>
          <p:cNvPr id="1031" name="Freeform: Shape 70">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2" name="Freeform: Shape 72">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894CBF5-F1C6-49EF-99E3-12818BC23BB8}"/>
              </a:ext>
            </a:extLst>
          </p:cNvPr>
          <p:cNvPicPr>
            <a:picLocks noChangeAspect="1"/>
          </p:cNvPicPr>
          <p:nvPr/>
        </p:nvPicPr>
        <p:blipFill>
          <a:blip r:embed="rId2"/>
          <a:stretch>
            <a:fillRect/>
          </a:stretch>
        </p:blipFill>
        <p:spPr>
          <a:xfrm>
            <a:off x="7439545" y="268401"/>
            <a:ext cx="4115465" cy="781938"/>
          </a:xfrm>
          <a:prstGeom prst="rect">
            <a:avLst/>
          </a:prstGeom>
        </p:spPr>
      </p:pic>
      <p:pic>
        <p:nvPicPr>
          <p:cNvPr id="1026" name="Picture 2">
            <a:extLst>
              <a:ext uri="{FF2B5EF4-FFF2-40B4-BE49-F238E27FC236}">
                <a16:creationId xmlns:a16="http://schemas.microsoft.com/office/drawing/2014/main" id="{1AA41CD0-28F3-43D1-B483-F0D9F6CF99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44288" y="1880886"/>
            <a:ext cx="5010722" cy="33446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9C48EEE5-F1E4-44CF-A05B-2D66AA0D258E}"/>
              </a:ext>
            </a:extLst>
          </p:cNvPr>
          <p:cNvSpPr>
            <a:spLocks noGrp="1"/>
          </p:cNvSpPr>
          <p:nvPr>
            <p:ph type="subTitle" idx="1"/>
          </p:nvPr>
        </p:nvSpPr>
        <p:spPr>
          <a:xfrm>
            <a:off x="5382228" y="4934636"/>
            <a:ext cx="6560957" cy="1551008"/>
          </a:xfrm>
        </p:spPr>
        <p:txBody>
          <a:bodyPr vert="horz" lIns="91440" tIns="45720" rIns="91440" bIns="45720" rtlCol="0" anchor="t">
            <a:normAutofit/>
          </a:bodyPr>
          <a:lstStyle/>
          <a:p>
            <a:pPr algn="l"/>
            <a:endParaRPr lang="en-US" sz="1800"/>
          </a:p>
          <a:p>
            <a:pPr indent="-228600" algn="l">
              <a:buFont typeface="Arial" panose="020B0604020202020204" pitchFamily="34" charset="0"/>
              <a:buChar char="•"/>
            </a:pPr>
            <a:endParaRPr lang="en-US" sz="1800"/>
          </a:p>
          <a:p>
            <a:pPr algn="l"/>
            <a:r>
              <a:rPr lang="en-US" sz="1800"/>
              <a:t>Improving the health and wellbeing of older people, disabled people and people with a long-term health condition throughout Leeds</a:t>
            </a:r>
          </a:p>
          <a:p>
            <a:pPr indent="-228600" algn="l">
              <a:buFont typeface="Arial" panose="020B0604020202020204" pitchFamily="34" charset="0"/>
              <a:buChar char="•"/>
            </a:pPr>
            <a:endParaRPr lang="en-US" sz="1800"/>
          </a:p>
        </p:txBody>
      </p:sp>
      <p:pic>
        <p:nvPicPr>
          <p:cNvPr id="8" name="Picture 7">
            <a:extLst>
              <a:ext uri="{FF2B5EF4-FFF2-40B4-BE49-F238E27FC236}">
                <a16:creationId xmlns:a16="http://schemas.microsoft.com/office/drawing/2014/main" id="{41F716F3-C608-401C-93FA-1F6AFCB1754F}"/>
              </a:ext>
            </a:extLst>
          </p:cNvPr>
          <p:cNvPicPr>
            <a:picLocks noChangeAspect="1"/>
          </p:cNvPicPr>
          <p:nvPr/>
        </p:nvPicPr>
        <p:blipFill rotWithShape="1">
          <a:blip r:embed="rId4"/>
          <a:srcRect l="5937" t="19048" r="5852" b="23148"/>
          <a:stretch/>
        </p:blipFill>
        <p:spPr>
          <a:xfrm>
            <a:off x="200284" y="229175"/>
            <a:ext cx="1424861" cy="746958"/>
          </a:xfrm>
          <a:prstGeom prst="rect">
            <a:avLst/>
          </a:prstGeom>
        </p:spPr>
      </p:pic>
      <p:pic>
        <p:nvPicPr>
          <p:cNvPr id="9" name="Picture 8">
            <a:extLst>
              <a:ext uri="{FF2B5EF4-FFF2-40B4-BE49-F238E27FC236}">
                <a16:creationId xmlns:a16="http://schemas.microsoft.com/office/drawing/2014/main" id="{3C5BCE8B-F622-4222-BE37-E7A431A46382}"/>
              </a:ext>
            </a:extLst>
          </p:cNvPr>
          <p:cNvPicPr>
            <a:picLocks noChangeAspect="1"/>
          </p:cNvPicPr>
          <p:nvPr/>
        </p:nvPicPr>
        <p:blipFill>
          <a:blip r:embed="rId5"/>
          <a:stretch>
            <a:fillRect/>
          </a:stretch>
        </p:blipFill>
        <p:spPr>
          <a:xfrm>
            <a:off x="325086" y="6150632"/>
            <a:ext cx="1062867" cy="564476"/>
          </a:xfrm>
          <a:prstGeom prst="rect">
            <a:avLst/>
          </a:prstGeom>
        </p:spPr>
      </p:pic>
      <p:pic>
        <p:nvPicPr>
          <p:cNvPr id="10" name="Picture 9">
            <a:extLst>
              <a:ext uri="{FF2B5EF4-FFF2-40B4-BE49-F238E27FC236}">
                <a16:creationId xmlns:a16="http://schemas.microsoft.com/office/drawing/2014/main" id="{45D5D688-C83B-49C0-90F3-1007978E91CC}"/>
              </a:ext>
            </a:extLst>
          </p:cNvPr>
          <p:cNvPicPr>
            <a:picLocks noChangeAspect="1"/>
          </p:cNvPicPr>
          <p:nvPr/>
        </p:nvPicPr>
        <p:blipFill>
          <a:blip r:embed="rId6"/>
          <a:stretch>
            <a:fillRect/>
          </a:stretch>
        </p:blipFill>
        <p:spPr>
          <a:xfrm>
            <a:off x="1625145" y="6242790"/>
            <a:ext cx="939101" cy="379397"/>
          </a:xfrm>
          <a:prstGeom prst="rect">
            <a:avLst/>
          </a:prstGeom>
        </p:spPr>
      </p:pic>
      <p:pic>
        <p:nvPicPr>
          <p:cNvPr id="11" name="Picture 10">
            <a:extLst>
              <a:ext uri="{FF2B5EF4-FFF2-40B4-BE49-F238E27FC236}">
                <a16:creationId xmlns:a16="http://schemas.microsoft.com/office/drawing/2014/main" id="{6B76812B-74C6-4AD6-A136-BCC4049D82E9}"/>
              </a:ext>
            </a:extLst>
          </p:cNvPr>
          <p:cNvPicPr>
            <a:picLocks noChangeAspect="1"/>
          </p:cNvPicPr>
          <p:nvPr/>
        </p:nvPicPr>
        <p:blipFill>
          <a:blip r:embed="rId7"/>
          <a:stretch>
            <a:fillRect/>
          </a:stretch>
        </p:blipFill>
        <p:spPr>
          <a:xfrm>
            <a:off x="1903377" y="5541728"/>
            <a:ext cx="480028" cy="465249"/>
          </a:xfrm>
          <a:prstGeom prst="rect">
            <a:avLst/>
          </a:prstGeom>
        </p:spPr>
      </p:pic>
      <p:pic>
        <p:nvPicPr>
          <p:cNvPr id="12" name="Picture 11">
            <a:extLst>
              <a:ext uri="{FF2B5EF4-FFF2-40B4-BE49-F238E27FC236}">
                <a16:creationId xmlns:a16="http://schemas.microsoft.com/office/drawing/2014/main" id="{9D25C56D-354A-4221-8005-C3E8982DA293}"/>
              </a:ext>
            </a:extLst>
          </p:cNvPr>
          <p:cNvPicPr>
            <a:picLocks noChangeAspect="1"/>
          </p:cNvPicPr>
          <p:nvPr/>
        </p:nvPicPr>
        <p:blipFill>
          <a:blip r:embed="rId8"/>
          <a:stretch>
            <a:fillRect/>
          </a:stretch>
        </p:blipFill>
        <p:spPr>
          <a:xfrm>
            <a:off x="325086" y="5508574"/>
            <a:ext cx="1503700" cy="526492"/>
          </a:xfrm>
          <a:prstGeom prst="rect">
            <a:avLst/>
          </a:prstGeom>
        </p:spPr>
      </p:pic>
      <p:sp>
        <p:nvSpPr>
          <p:cNvPr id="13" name="TextBox 12">
            <a:extLst>
              <a:ext uri="{FF2B5EF4-FFF2-40B4-BE49-F238E27FC236}">
                <a16:creationId xmlns:a16="http://schemas.microsoft.com/office/drawing/2014/main" id="{DED1D303-6C39-4DCD-BE09-A4FFCAD0A58D}"/>
              </a:ext>
            </a:extLst>
          </p:cNvPr>
          <p:cNvSpPr txBox="1"/>
          <p:nvPr/>
        </p:nvSpPr>
        <p:spPr>
          <a:xfrm>
            <a:off x="466558" y="1523281"/>
            <a:ext cx="4195375" cy="261610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Winter Well-being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Calibri"/>
              </a:rPr>
              <a:t>Care &amp; Repair Leeds</a:t>
            </a:r>
          </a:p>
        </p:txBody>
      </p:sp>
    </p:spTree>
    <p:extLst>
      <p:ext uri="{BB962C8B-B14F-4D97-AF65-F5344CB8AC3E}">
        <p14:creationId xmlns:p14="http://schemas.microsoft.com/office/powerpoint/2010/main" val="105705837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4AB704-6F6F-468E-88F3-E89E6688F7F3}"/>
              </a:ext>
            </a:extLst>
          </p:cNvPr>
          <p:cNvSpPr txBox="1"/>
          <p:nvPr/>
        </p:nvSpPr>
        <p:spPr>
          <a:xfrm>
            <a:off x="6537023" y="541524"/>
            <a:ext cx="5006336"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n-ea"/>
                <a:cs typeface="+mn-cs"/>
              </a:rPr>
              <a:t>Energy-efficient measures</a:t>
            </a:r>
            <a:endParaRPr kumimoji="0" lang="en-US" sz="44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Freeform: Shape 1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Image result for Energy cartoon">
            <a:extLst>
              <a:ext uri="{FF2B5EF4-FFF2-40B4-BE49-F238E27FC236}">
                <a16:creationId xmlns:a16="http://schemas.microsoft.com/office/drawing/2014/main" id="{7868E7A1-DF2D-4198-8E41-F8C8D59C8D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241" y="643466"/>
            <a:ext cx="4105275" cy="4105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5C91F9-B369-4F3C-84BF-37C8FFD32898}"/>
              </a:ext>
            </a:extLst>
          </p:cNvPr>
          <p:cNvSpPr txBox="1"/>
          <p:nvPr/>
        </p:nvSpPr>
        <p:spPr>
          <a:xfrm>
            <a:off x="6388395" y="1867087"/>
            <a:ext cx="5006336" cy="3468949"/>
          </a:xfrm>
          <a:prstGeom prst="rect">
            <a:avLst/>
          </a:prstGeom>
        </p:spPr>
        <p:txBody>
          <a:bodyPr vert="horz" lIns="91440" tIns="45720" rIns="91440" bIns="45720" rtlCol="0" anchor="t">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Servicing and repairs of heating appliances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Carbon monoxide detectors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Energy efficiency advice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Gas safety checks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Emergency Heaters &amp; winter warmth packs</a:t>
            </a: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Warm Homes Discount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endParaRPr>
          </a:p>
        </p:txBody>
      </p:sp>
      <p:sp>
        <p:nvSpPr>
          <p:cNvPr id="8" name="TextBox 7">
            <a:extLst>
              <a:ext uri="{FF2B5EF4-FFF2-40B4-BE49-F238E27FC236}">
                <a16:creationId xmlns:a16="http://schemas.microsoft.com/office/drawing/2014/main" id="{4086052D-C67B-48CB-9327-787230252B59}"/>
              </a:ext>
            </a:extLst>
          </p:cNvPr>
          <p:cNvSpPr txBox="1"/>
          <p:nvPr/>
        </p:nvSpPr>
        <p:spPr>
          <a:xfrm>
            <a:off x="6388395" y="3777319"/>
            <a:ext cx="4232534" cy="253915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Fit energy saving LED lightbulbs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Draught –proofing window and doors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Reflective radiator panels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Water-saving measures</a:t>
            </a:r>
          </a:p>
        </p:txBody>
      </p:sp>
    </p:spTree>
    <p:extLst>
      <p:ext uri="{BB962C8B-B14F-4D97-AF65-F5344CB8AC3E}">
        <p14:creationId xmlns:p14="http://schemas.microsoft.com/office/powerpoint/2010/main" val="243176065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2056"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Image result for plastic grab rails bathroom">
            <a:extLst>
              <a:ext uri="{FF2B5EF4-FFF2-40B4-BE49-F238E27FC236}">
                <a16:creationId xmlns:a16="http://schemas.microsoft.com/office/drawing/2014/main" id="{0E50B8CA-6862-4A27-B33D-330232D1D3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23" r="-3" b="10367"/>
          <a:stretch/>
        </p:blipFill>
        <p:spPr bwMode="auto">
          <a:xfrm>
            <a:off x="1516648"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a:extLst>
            <a:ext uri="{909E8E84-426E-40DD-AFC4-6F175D3DCCD1}">
              <a14:hiddenFill xmlns:a14="http://schemas.microsoft.com/office/drawing/2010/main">
                <a:solidFill>
                  <a:srgbClr val="FFFFFF"/>
                </a:solidFill>
              </a14:hiddenFill>
            </a:ext>
          </a:extLst>
        </p:spPr>
      </p:pic>
      <p:sp>
        <p:nvSpPr>
          <p:cNvPr id="23" name="Freeform: Shape 22">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Image result for Cartoon electrician">
            <a:extLst>
              <a:ext uri="{FF2B5EF4-FFF2-40B4-BE49-F238E27FC236}">
                <a16:creationId xmlns:a16="http://schemas.microsoft.com/office/drawing/2014/main" id="{70D61456-878A-42CF-A79B-5434873298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18" b="-1"/>
          <a:stretch/>
        </p:blipFill>
        <p:spPr bwMode="auto">
          <a:xfrm>
            <a:off x="20" y="3075259"/>
            <a:ext cx="4801068"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4273D4-81CF-48B8-A796-D93A58642241}"/>
              </a:ext>
            </a:extLst>
          </p:cNvPr>
          <p:cNvSpPr txBox="1"/>
          <p:nvPr/>
        </p:nvSpPr>
        <p:spPr>
          <a:xfrm>
            <a:off x="6602549" y="1026164"/>
            <a:ext cx="5272888" cy="461665"/>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1000"/>
              </a:spcBef>
              <a:spcAft>
                <a:spcPts val="0"/>
              </a:spcAft>
              <a:buClr>
                <a:srgbClr val="4472C4"/>
              </a:buClr>
              <a:buSzPct val="80000"/>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   Falls Prevention </a:t>
            </a:r>
          </a:p>
        </p:txBody>
      </p:sp>
      <p:sp>
        <p:nvSpPr>
          <p:cNvPr id="5" name="TextBox 4">
            <a:extLst>
              <a:ext uri="{FF2B5EF4-FFF2-40B4-BE49-F238E27FC236}">
                <a16:creationId xmlns:a16="http://schemas.microsoft.com/office/drawing/2014/main" id="{6975DBBC-DAE7-4B37-976D-9B97A58D3B04}"/>
              </a:ext>
            </a:extLst>
          </p:cNvPr>
          <p:cNvSpPr txBox="1"/>
          <p:nvPr/>
        </p:nvSpPr>
        <p:spPr>
          <a:xfrm>
            <a:off x="6602549" y="1448790"/>
            <a:ext cx="6094070"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Checking for falls hazards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Falls prevention advice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Bathing assessment and equipment</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Rails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Referring on</a:t>
            </a:r>
          </a:p>
        </p:txBody>
      </p:sp>
      <p:sp>
        <p:nvSpPr>
          <p:cNvPr id="8" name="TextBox 7">
            <a:extLst>
              <a:ext uri="{FF2B5EF4-FFF2-40B4-BE49-F238E27FC236}">
                <a16:creationId xmlns:a16="http://schemas.microsoft.com/office/drawing/2014/main" id="{BEC17DD1-FEE4-4CC4-95A5-30CBBE8FD50C}"/>
              </a:ext>
            </a:extLst>
          </p:cNvPr>
          <p:cNvSpPr txBox="1"/>
          <p:nvPr/>
        </p:nvSpPr>
        <p:spPr>
          <a:xfrm>
            <a:off x="5668162" y="4126404"/>
            <a:ext cx="609407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Hazard Repairs</a:t>
            </a: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66E6680-1757-404C-AB15-A1AEE28F8E1D}"/>
              </a:ext>
            </a:extLst>
          </p:cNvPr>
          <p:cNvSpPr txBox="1"/>
          <p:nvPr/>
        </p:nvSpPr>
        <p:spPr>
          <a:xfrm>
            <a:off x="5524587" y="4588069"/>
            <a:ext cx="6499184"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 typeface="Wingdings"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Electrical work </a:t>
            </a:r>
          </a:p>
          <a:p>
            <a:pPr marL="0" marR="0" lvl="0" indent="0" algn="l" defTabSz="914400" rtl="0" eaLnBrk="1" fontAlgn="auto" latinLnBrk="0" hangingPunct="1">
              <a:lnSpc>
                <a:spcPct val="100000"/>
              </a:lnSpc>
              <a:spcBef>
                <a:spcPts val="0"/>
              </a:spcBef>
              <a:spcAft>
                <a:spcPts val="600"/>
              </a:spcAft>
              <a:buClrTx/>
              <a:buSzTx/>
              <a:buFont typeface="Wingdings"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Joinery</a:t>
            </a:r>
          </a:p>
          <a:p>
            <a:pPr marL="0" marR="0" lvl="0" indent="0" algn="l" defTabSz="914400" rtl="0" eaLnBrk="1" fontAlgn="auto" latinLnBrk="0" hangingPunct="1">
              <a:lnSpc>
                <a:spcPct val="100000"/>
              </a:lnSpc>
              <a:spcBef>
                <a:spcPts val="0"/>
              </a:spcBef>
              <a:spcAft>
                <a:spcPts val="600"/>
              </a:spcAft>
              <a:buClrTx/>
              <a:buSzTx/>
              <a:buFont typeface="Wingdings"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Plumbing </a:t>
            </a:r>
          </a:p>
          <a:p>
            <a:pPr marL="0" marR="0" lvl="0" indent="0" algn="l" defTabSz="914400" rtl="0" eaLnBrk="1" fontAlgn="auto" latinLnBrk="0" hangingPunct="1">
              <a:lnSpc>
                <a:spcPct val="100000"/>
              </a:lnSpc>
              <a:spcBef>
                <a:spcPts val="0"/>
              </a:spcBef>
              <a:spcAft>
                <a:spcPts val="600"/>
              </a:spcAft>
              <a:buClrTx/>
              <a:buSzTx/>
              <a:buFont typeface="Wingdings" pitchFamily="2" charset="2"/>
              <a:buChar char="Ø"/>
              <a:tabLst/>
              <a:defRPr/>
            </a:pPr>
            <a:r>
              <a:rPr kumimoji="0" lang="en-GB"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Emergency Repairs</a:t>
            </a:r>
          </a:p>
        </p:txBody>
      </p:sp>
    </p:spTree>
    <p:extLst>
      <p:ext uri="{BB962C8B-B14F-4D97-AF65-F5344CB8AC3E}">
        <p14:creationId xmlns:p14="http://schemas.microsoft.com/office/powerpoint/2010/main" val="31005097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C0F48-053F-4B53-98D5-18877AAD7B9B}"/>
              </a:ext>
            </a:extLst>
          </p:cNvPr>
          <p:cNvSpPr>
            <a:spLocks noGrp="1"/>
          </p:cNvSpPr>
          <p:nvPr>
            <p:ph type="title"/>
          </p:nvPr>
        </p:nvSpPr>
        <p:spPr/>
        <p:txBody>
          <a:bodyPr/>
          <a:lstStyle/>
          <a:p>
            <a:r>
              <a:rPr lang="en-GB" dirty="0"/>
              <a:t>Outcomes of the Session</a:t>
            </a:r>
          </a:p>
        </p:txBody>
      </p:sp>
      <p:sp>
        <p:nvSpPr>
          <p:cNvPr id="3" name="Content Placeholder 2">
            <a:extLst>
              <a:ext uri="{FF2B5EF4-FFF2-40B4-BE49-F238E27FC236}">
                <a16:creationId xmlns:a16="http://schemas.microsoft.com/office/drawing/2014/main" id="{55251B39-8C05-4B3C-BC94-D97E0ED6795F}"/>
              </a:ext>
            </a:extLst>
          </p:cNvPr>
          <p:cNvSpPr>
            <a:spLocks noGrp="1"/>
          </p:cNvSpPr>
          <p:nvPr>
            <p:ph idx="1"/>
          </p:nvPr>
        </p:nvSpPr>
        <p:spPr>
          <a:xfrm>
            <a:off x="609600" y="1498733"/>
            <a:ext cx="10972800" cy="3435068"/>
          </a:xfrm>
        </p:spPr>
        <p:txBody>
          <a:bodyPr>
            <a:normAutofit/>
          </a:bodyPr>
          <a:lstStyle/>
          <a:p>
            <a:pPr marL="0" indent="0">
              <a:buNone/>
            </a:pPr>
            <a:r>
              <a:rPr lang="en-GB" b="1" dirty="0"/>
              <a:t>Aim</a:t>
            </a:r>
            <a:r>
              <a:rPr lang="en-GB" dirty="0"/>
              <a:t>: Increase our understanding of services and resources in Leeds to support those most at risk during Winter and cold weather</a:t>
            </a:r>
          </a:p>
          <a:p>
            <a:endParaRPr lang="en-GB" dirty="0"/>
          </a:p>
        </p:txBody>
      </p:sp>
    </p:spTree>
    <p:extLst>
      <p:ext uri="{BB962C8B-B14F-4D97-AF65-F5344CB8AC3E}">
        <p14:creationId xmlns:p14="http://schemas.microsoft.com/office/powerpoint/2010/main" val="1465015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15110-C12A-4545-9B65-153206F30088}"/>
              </a:ext>
            </a:extLst>
          </p:cNvPr>
          <p:cNvSpPr txBox="1"/>
          <p:nvPr/>
        </p:nvSpPr>
        <p:spPr>
          <a:xfrm>
            <a:off x="1908175" y="688974"/>
            <a:ext cx="32258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alibri" panose="020F0502020204030204"/>
                <a:ea typeface="+mn-ea"/>
                <a:cs typeface="Calibri"/>
              </a:rPr>
              <a:t>Falls Prevention (any tenure)</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5" name="Picture 5" descr="Shape&#10;&#10;Description automatically generated">
            <a:extLst>
              <a:ext uri="{FF2B5EF4-FFF2-40B4-BE49-F238E27FC236}">
                <a16:creationId xmlns:a16="http://schemas.microsoft.com/office/drawing/2014/main" id="{97A46D68-434F-41BD-831A-B9A6CB29F1B9}"/>
              </a:ext>
            </a:extLst>
          </p:cNvPr>
          <p:cNvPicPr>
            <a:picLocks noChangeAspect="1"/>
          </p:cNvPicPr>
          <p:nvPr/>
        </p:nvPicPr>
        <p:blipFill>
          <a:blip r:embed="rId2"/>
          <a:stretch>
            <a:fillRect/>
          </a:stretch>
        </p:blipFill>
        <p:spPr>
          <a:xfrm>
            <a:off x="301932" y="2363799"/>
            <a:ext cx="2870200" cy="3604012"/>
          </a:xfrm>
          <a:prstGeom prst="rect">
            <a:avLst/>
          </a:prstGeom>
        </p:spPr>
      </p:pic>
      <p:sp>
        <p:nvSpPr>
          <p:cNvPr id="6" name="TextBox 5">
            <a:extLst>
              <a:ext uri="{FF2B5EF4-FFF2-40B4-BE49-F238E27FC236}">
                <a16:creationId xmlns:a16="http://schemas.microsoft.com/office/drawing/2014/main" id="{3CA5853D-0900-4A6F-AFAA-F8F43C1B9DF7}"/>
              </a:ext>
            </a:extLst>
          </p:cNvPr>
          <p:cNvSpPr txBox="1"/>
          <p:nvPr/>
        </p:nvSpPr>
        <p:spPr>
          <a:xfrm>
            <a:off x="3744246" y="106310"/>
            <a:ext cx="54962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FF0000"/>
                </a:solidFill>
                <a:effectLst/>
                <a:uLnTx/>
                <a:uFillTx/>
                <a:latin typeface="Calibri" panose="020F0502020204030204"/>
                <a:ea typeface="+mn-ea"/>
                <a:cs typeface="+mn-cs"/>
              </a:rPr>
              <a:t>Who Qualifies for the Service </a:t>
            </a:r>
            <a:endParaRPr kumimoji="0" lang="en-GB" sz="3200" b="0" i="0" u="none" strike="noStrike" kern="1200" cap="none" spc="0" normalizeH="0" baseline="0" noProof="0">
              <a:ln>
                <a:noFill/>
              </a:ln>
              <a:solidFill>
                <a:srgbClr val="FF0000"/>
              </a:solidFill>
              <a:effectLst/>
              <a:uLnTx/>
              <a:uFillTx/>
              <a:latin typeface="Calibri" panose="020F0502020204030204"/>
              <a:ea typeface="+mn-ea"/>
              <a:cs typeface="Calibri"/>
            </a:endParaRPr>
          </a:p>
        </p:txBody>
      </p:sp>
      <p:pic>
        <p:nvPicPr>
          <p:cNvPr id="8" name="Picture 5" descr="Shape&#10;&#10;Description automatically generated">
            <a:extLst>
              <a:ext uri="{FF2B5EF4-FFF2-40B4-BE49-F238E27FC236}">
                <a16:creationId xmlns:a16="http://schemas.microsoft.com/office/drawing/2014/main" id="{33017FD8-1D01-4E14-8F7D-0408B2C0D8EE}"/>
              </a:ext>
            </a:extLst>
          </p:cNvPr>
          <p:cNvPicPr>
            <a:picLocks noChangeAspect="1"/>
          </p:cNvPicPr>
          <p:nvPr/>
        </p:nvPicPr>
        <p:blipFill>
          <a:blip r:embed="rId2"/>
          <a:stretch>
            <a:fillRect/>
          </a:stretch>
        </p:blipFill>
        <p:spPr>
          <a:xfrm>
            <a:off x="3522815" y="2412550"/>
            <a:ext cx="2968522" cy="3565502"/>
          </a:xfrm>
          <a:prstGeom prst="rect">
            <a:avLst/>
          </a:prstGeom>
        </p:spPr>
      </p:pic>
      <p:sp>
        <p:nvSpPr>
          <p:cNvPr id="9" name="TextBox 8">
            <a:extLst>
              <a:ext uri="{FF2B5EF4-FFF2-40B4-BE49-F238E27FC236}">
                <a16:creationId xmlns:a16="http://schemas.microsoft.com/office/drawing/2014/main" id="{D9DE0063-8063-4A39-AB9A-E7346782FAAC}"/>
              </a:ext>
            </a:extLst>
          </p:cNvPr>
          <p:cNvSpPr txBox="1"/>
          <p:nvPr/>
        </p:nvSpPr>
        <p:spPr>
          <a:xfrm>
            <a:off x="352425" y="240982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Group A</a:t>
            </a:r>
          </a:p>
        </p:txBody>
      </p:sp>
      <p:sp>
        <p:nvSpPr>
          <p:cNvPr id="10" name="TextBox 9">
            <a:extLst>
              <a:ext uri="{FF2B5EF4-FFF2-40B4-BE49-F238E27FC236}">
                <a16:creationId xmlns:a16="http://schemas.microsoft.com/office/drawing/2014/main" id="{CD1AB096-0BFE-45FC-87AC-BB65E1F5DD20}"/>
              </a:ext>
            </a:extLst>
          </p:cNvPr>
          <p:cNvSpPr txBox="1"/>
          <p:nvPr/>
        </p:nvSpPr>
        <p:spPr>
          <a:xfrm>
            <a:off x="3746500" y="241300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Group B</a:t>
            </a:r>
          </a:p>
        </p:txBody>
      </p:sp>
      <p:sp>
        <p:nvSpPr>
          <p:cNvPr id="11" name="TextBox 10">
            <a:extLst>
              <a:ext uri="{FF2B5EF4-FFF2-40B4-BE49-F238E27FC236}">
                <a16:creationId xmlns:a16="http://schemas.microsoft.com/office/drawing/2014/main" id="{3DFF4912-1569-428A-A19F-97D4A8C86B49}"/>
              </a:ext>
            </a:extLst>
          </p:cNvPr>
          <p:cNvSpPr txBox="1"/>
          <p:nvPr/>
        </p:nvSpPr>
        <p:spPr>
          <a:xfrm>
            <a:off x="8131175" y="612775"/>
            <a:ext cx="34036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alibri" panose="020F0502020204030204"/>
                <a:ea typeface="+mn-ea"/>
                <a:cs typeface="+mn-cs"/>
              </a:rPr>
              <a:t>Heating and Energy Efficiency (any tenure)</a:t>
            </a:r>
            <a:endParaRPr kumimoji="0" lang="en-GB" sz="2000" b="1" i="0" u="none" strike="noStrike" kern="1200" cap="none" spc="0" normalizeH="0" baseline="0" noProof="0">
              <a:ln>
                <a:noFill/>
              </a:ln>
              <a:solidFill>
                <a:srgbClr val="FF0000"/>
              </a:solidFill>
              <a:effectLst/>
              <a:uLnTx/>
              <a:uFillTx/>
              <a:latin typeface="Calibri" panose="020F0502020204030204"/>
              <a:ea typeface="+mn-ea"/>
              <a:cs typeface="Calibri"/>
            </a:endParaRPr>
          </a:p>
        </p:txBody>
      </p:sp>
      <p:sp>
        <p:nvSpPr>
          <p:cNvPr id="12" name="TextBox 11">
            <a:extLst>
              <a:ext uri="{FF2B5EF4-FFF2-40B4-BE49-F238E27FC236}">
                <a16:creationId xmlns:a16="http://schemas.microsoft.com/office/drawing/2014/main" id="{B8E45682-F456-4B95-B2D9-18538B78C9D1}"/>
              </a:ext>
            </a:extLst>
          </p:cNvPr>
          <p:cNvSpPr txBox="1"/>
          <p:nvPr/>
        </p:nvSpPr>
        <p:spPr>
          <a:xfrm>
            <a:off x="349250" y="280035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To Prevent admission to hospital/care home</a:t>
            </a:r>
          </a:p>
        </p:txBody>
      </p:sp>
      <p:sp>
        <p:nvSpPr>
          <p:cNvPr id="13" name="TextBox 12">
            <a:extLst>
              <a:ext uri="{FF2B5EF4-FFF2-40B4-BE49-F238E27FC236}">
                <a16:creationId xmlns:a16="http://schemas.microsoft.com/office/drawing/2014/main" id="{39E63FB3-8A56-4F39-B6C8-8F4366F93DA3}"/>
              </a:ext>
            </a:extLst>
          </p:cNvPr>
          <p:cNvSpPr txBox="1"/>
          <p:nvPr/>
        </p:nvSpPr>
        <p:spPr>
          <a:xfrm>
            <a:off x="3743325" y="287972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Risk of falls where there is history of falls</a:t>
            </a:r>
          </a:p>
        </p:txBody>
      </p:sp>
      <p:sp>
        <p:nvSpPr>
          <p:cNvPr id="14" name="TextBox 13">
            <a:extLst>
              <a:ext uri="{FF2B5EF4-FFF2-40B4-BE49-F238E27FC236}">
                <a16:creationId xmlns:a16="http://schemas.microsoft.com/office/drawing/2014/main" id="{86724E18-92A7-488B-A0F7-E2DBECBF602E}"/>
              </a:ext>
            </a:extLst>
          </p:cNvPr>
          <p:cNvSpPr txBox="1"/>
          <p:nvPr/>
        </p:nvSpPr>
        <p:spPr>
          <a:xfrm>
            <a:off x="431800" y="37338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 prevent the need for an existing care package to be increased</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F853349-397D-4221-BACA-A92253A07816}"/>
              </a:ext>
            </a:extLst>
          </p:cNvPr>
          <p:cNvSpPr txBox="1"/>
          <p:nvPr/>
        </p:nvSpPr>
        <p:spPr>
          <a:xfrm>
            <a:off x="3749675" y="355917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Inability to use the toilet safely </a:t>
            </a:r>
          </a:p>
        </p:txBody>
      </p:sp>
      <p:sp>
        <p:nvSpPr>
          <p:cNvPr id="16" name="TextBox 15">
            <a:extLst>
              <a:ext uri="{FF2B5EF4-FFF2-40B4-BE49-F238E27FC236}">
                <a16:creationId xmlns:a16="http://schemas.microsoft.com/office/drawing/2014/main" id="{F60E86A9-7C09-4253-A5C2-0F3DE2EFA7E6}"/>
              </a:ext>
            </a:extLst>
          </p:cNvPr>
          <p:cNvSpPr txBox="1"/>
          <p:nvPr/>
        </p:nvSpPr>
        <p:spPr>
          <a:xfrm>
            <a:off x="336550" y="476885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To enable hospital discharge (stand alone criteria)</a:t>
            </a:r>
          </a:p>
        </p:txBody>
      </p:sp>
      <p:sp>
        <p:nvSpPr>
          <p:cNvPr id="17" name="TextBox 16">
            <a:extLst>
              <a:ext uri="{FF2B5EF4-FFF2-40B4-BE49-F238E27FC236}">
                <a16:creationId xmlns:a16="http://schemas.microsoft.com/office/drawing/2014/main" id="{C6DC77D1-62C6-47A1-B88B-06F445ED2292}"/>
              </a:ext>
            </a:extLst>
          </p:cNvPr>
          <p:cNvSpPr txBox="1"/>
          <p:nvPr/>
        </p:nvSpPr>
        <p:spPr>
          <a:xfrm>
            <a:off x="3756025" y="428942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Impact of rapidly deteriorating health conditions</a:t>
            </a:r>
          </a:p>
        </p:txBody>
      </p:sp>
      <p:sp>
        <p:nvSpPr>
          <p:cNvPr id="18" name="TextBox 17">
            <a:extLst>
              <a:ext uri="{FF2B5EF4-FFF2-40B4-BE49-F238E27FC236}">
                <a16:creationId xmlns:a16="http://schemas.microsoft.com/office/drawing/2014/main" id="{1DEEBF21-25AC-4216-9E6A-C51A3154D229}"/>
              </a:ext>
            </a:extLst>
          </p:cNvPr>
          <p:cNvSpPr txBox="1"/>
          <p:nvPr/>
        </p:nvSpPr>
        <p:spPr>
          <a:xfrm>
            <a:off x="3594100" y="51562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Impact of end of life condition </a:t>
            </a:r>
          </a:p>
        </p:txBody>
      </p:sp>
      <p:sp>
        <p:nvSpPr>
          <p:cNvPr id="19" name="TextBox 18">
            <a:extLst>
              <a:ext uri="{FF2B5EF4-FFF2-40B4-BE49-F238E27FC236}">
                <a16:creationId xmlns:a16="http://schemas.microsoft.com/office/drawing/2014/main" id="{363744D1-2CC4-4E45-96B1-4B3B71FF974E}"/>
              </a:ext>
            </a:extLst>
          </p:cNvPr>
          <p:cNvSpPr txBox="1"/>
          <p:nvPr/>
        </p:nvSpPr>
        <p:spPr>
          <a:xfrm>
            <a:off x="1273175" y="1387475"/>
            <a:ext cx="44069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7E6E6"/>
                </a:solidFill>
                <a:effectLst/>
                <a:uLnTx/>
                <a:uFillTx/>
                <a:latin typeface="Calibri" panose="020F0502020204030204"/>
                <a:ea typeface="+mn-ea"/>
                <a:cs typeface="Calibri"/>
              </a:rPr>
              <a:t>For anyone aged 18 + meeting at least one  criteria from group A </a:t>
            </a:r>
            <a:r>
              <a:rPr kumimoji="0" lang="en-GB" sz="1800" b="1" i="0" u="none" strike="noStrike" kern="1200" cap="none" spc="0" normalizeH="0" baseline="0" noProof="0">
                <a:ln>
                  <a:noFill/>
                </a:ln>
                <a:solidFill>
                  <a:srgbClr val="E7E6E6"/>
                </a:solidFill>
                <a:effectLst/>
                <a:uLnTx/>
                <a:uFillTx/>
                <a:latin typeface="Calibri" panose="020F0502020204030204"/>
                <a:ea typeface="+mn-ea"/>
                <a:cs typeface="Calibri"/>
              </a:rPr>
              <a:t>and</a:t>
            </a:r>
            <a:r>
              <a:rPr kumimoji="0" lang="en-GB" sz="1800" b="0" i="0" u="none" strike="noStrike" kern="1200" cap="none" spc="0" normalizeH="0" baseline="0" noProof="0">
                <a:ln>
                  <a:noFill/>
                </a:ln>
                <a:solidFill>
                  <a:srgbClr val="E7E6E6"/>
                </a:solidFill>
                <a:effectLst/>
                <a:uLnTx/>
                <a:uFillTx/>
                <a:latin typeface="Calibri" panose="020F0502020204030204"/>
                <a:ea typeface="+mn-ea"/>
                <a:cs typeface="Calibri"/>
              </a:rPr>
              <a:t> group B</a:t>
            </a:r>
          </a:p>
        </p:txBody>
      </p:sp>
      <p:sp>
        <p:nvSpPr>
          <p:cNvPr id="20" name="TextBox 19">
            <a:extLst>
              <a:ext uri="{FF2B5EF4-FFF2-40B4-BE49-F238E27FC236}">
                <a16:creationId xmlns:a16="http://schemas.microsoft.com/office/drawing/2014/main" id="{1682D29A-FFCB-451B-9FF5-ED55986CA71D}"/>
              </a:ext>
            </a:extLst>
          </p:cNvPr>
          <p:cNvSpPr txBox="1"/>
          <p:nvPr/>
        </p:nvSpPr>
        <p:spPr>
          <a:xfrm>
            <a:off x="9023350" y="38798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Click to add text</a:t>
            </a:r>
          </a:p>
        </p:txBody>
      </p:sp>
      <p:sp>
        <p:nvSpPr>
          <p:cNvPr id="21" name="TextBox 20">
            <a:extLst>
              <a:ext uri="{FF2B5EF4-FFF2-40B4-BE49-F238E27FC236}">
                <a16:creationId xmlns:a16="http://schemas.microsoft.com/office/drawing/2014/main" id="{6C5DFFA2-8C61-4211-A286-D08E8CAE15FD}"/>
              </a:ext>
            </a:extLst>
          </p:cNvPr>
          <p:cNvSpPr txBox="1"/>
          <p:nvPr/>
        </p:nvSpPr>
        <p:spPr>
          <a:xfrm>
            <a:off x="8048625" y="127952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7E6E6"/>
                </a:solidFill>
                <a:effectLst/>
                <a:uLnTx/>
                <a:uFillTx/>
                <a:latin typeface="Calibri" panose="020F0502020204030204"/>
                <a:ea typeface="+mn-ea"/>
                <a:cs typeface="Calibri"/>
              </a:rPr>
              <a:t>Household income of less than £21k and savings less than 16K and</a:t>
            </a:r>
          </a:p>
        </p:txBody>
      </p:sp>
      <p:pic>
        <p:nvPicPr>
          <p:cNvPr id="22" name="Picture 5" descr="Shape&#10;&#10;Description automatically generated">
            <a:extLst>
              <a:ext uri="{FF2B5EF4-FFF2-40B4-BE49-F238E27FC236}">
                <a16:creationId xmlns:a16="http://schemas.microsoft.com/office/drawing/2014/main" id="{21D77793-DCC0-4A9C-A49A-ABEB2D5228BE}"/>
              </a:ext>
            </a:extLst>
          </p:cNvPr>
          <p:cNvPicPr>
            <a:picLocks noChangeAspect="1"/>
          </p:cNvPicPr>
          <p:nvPr/>
        </p:nvPicPr>
        <p:blipFill>
          <a:blip r:embed="rId2"/>
          <a:stretch>
            <a:fillRect/>
          </a:stretch>
        </p:blipFill>
        <p:spPr>
          <a:xfrm>
            <a:off x="7561004" y="2412550"/>
            <a:ext cx="4076700" cy="3553212"/>
          </a:xfrm>
          <a:prstGeom prst="rect">
            <a:avLst/>
          </a:prstGeom>
        </p:spPr>
      </p:pic>
      <p:sp>
        <p:nvSpPr>
          <p:cNvPr id="23" name="TextBox 22">
            <a:extLst>
              <a:ext uri="{FF2B5EF4-FFF2-40B4-BE49-F238E27FC236}">
                <a16:creationId xmlns:a16="http://schemas.microsoft.com/office/drawing/2014/main" id="{EADC7048-57BC-48DE-BFBE-FE6DECDA7C3B}"/>
              </a:ext>
            </a:extLst>
          </p:cNvPr>
          <p:cNvSpPr txBox="1"/>
          <p:nvPr/>
        </p:nvSpPr>
        <p:spPr>
          <a:xfrm>
            <a:off x="8051800" y="2692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Over age of 65</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Calibri"/>
              </a:rPr>
              <a:t> or</a:t>
            </a:r>
          </a:p>
        </p:txBody>
      </p:sp>
      <p:sp>
        <p:nvSpPr>
          <p:cNvPr id="24" name="TextBox 23">
            <a:extLst>
              <a:ext uri="{FF2B5EF4-FFF2-40B4-BE49-F238E27FC236}">
                <a16:creationId xmlns:a16="http://schemas.microsoft.com/office/drawing/2014/main" id="{93B33173-D19A-44EA-96F1-7E00703D0FDF}"/>
              </a:ext>
            </a:extLst>
          </p:cNvPr>
          <p:cNvSpPr txBox="1"/>
          <p:nvPr/>
        </p:nvSpPr>
        <p:spPr>
          <a:xfrm>
            <a:off x="7991475" y="326707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Pregnant or living with dependent children under 18 years old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Calibri"/>
              </a:rPr>
              <a:t>or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2F3594F-FBC2-4416-8743-0E6CF3B349E7}"/>
              </a:ext>
            </a:extLst>
          </p:cNvPr>
          <p:cNvSpPr txBox="1"/>
          <p:nvPr/>
        </p:nvSpPr>
        <p:spPr>
          <a:xfrm>
            <a:off x="8045450" y="4284593"/>
            <a:ext cx="285363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Has a disability or long- term health condition(</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Calibri"/>
              </a:rPr>
              <a:t>e.g.respiratory</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 diabetes , arthritis or enduring  mental health)</a:t>
            </a:r>
          </a:p>
        </p:txBody>
      </p:sp>
      <p:sp>
        <p:nvSpPr>
          <p:cNvPr id="26" name="TextBox 25">
            <a:extLst>
              <a:ext uri="{FF2B5EF4-FFF2-40B4-BE49-F238E27FC236}">
                <a16:creationId xmlns:a16="http://schemas.microsoft.com/office/drawing/2014/main" id="{E1B00DC5-359F-462E-A099-882595838C2A}"/>
              </a:ext>
            </a:extLst>
          </p:cNvPr>
          <p:cNvSpPr txBox="1"/>
          <p:nvPr/>
        </p:nvSpPr>
        <p:spPr>
          <a:xfrm>
            <a:off x="2714215" y="6245225"/>
            <a:ext cx="7277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7E6E6"/>
                </a:solidFill>
                <a:effectLst/>
                <a:uLnTx/>
                <a:uFillTx/>
                <a:latin typeface="Calibri" panose="020F0502020204030204"/>
                <a:ea typeface="+mn-ea"/>
                <a:cs typeface="Calibri"/>
              </a:rPr>
              <a:t>Available to any tenure receiving a council tax bill from Leeds City Council</a:t>
            </a:r>
          </a:p>
        </p:txBody>
      </p:sp>
    </p:spTree>
    <p:extLst>
      <p:ext uri="{BB962C8B-B14F-4D97-AF65-F5344CB8AC3E}">
        <p14:creationId xmlns:p14="http://schemas.microsoft.com/office/powerpoint/2010/main" val="331209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77261AE-6B3E-4985-9AA4-16BBA5266BC1}"/>
              </a:ext>
            </a:extLst>
          </p:cNvPr>
          <p:cNvPicPr>
            <a:picLocks noChangeAspect="1"/>
          </p:cNvPicPr>
          <p:nvPr/>
        </p:nvPicPr>
        <p:blipFill rotWithShape="1">
          <a:blip r:embed="rId2"/>
          <a:srcRect l="21483"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TextBox 2">
            <a:extLst>
              <a:ext uri="{FF2B5EF4-FFF2-40B4-BE49-F238E27FC236}">
                <a16:creationId xmlns:a16="http://schemas.microsoft.com/office/drawing/2014/main" id="{360D682A-11F3-4F11-BA5A-D1C666062716}"/>
              </a:ext>
            </a:extLst>
          </p:cNvPr>
          <p:cNvSpPr txBox="1"/>
          <p:nvPr/>
        </p:nvSpPr>
        <p:spPr>
          <a:xfrm>
            <a:off x="6136816" y="160851"/>
            <a:ext cx="5259714" cy="3375920"/>
          </a:xfrm>
          <a:prstGeom prst="rect">
            <a:avLst/>
          </a:prstGeom>
        </p:spPr>
        <p:txBody>
          <a:bodyPr vert="horz" lIns="91440" tIns="45720" rIns="91440" bIns="45720" rtlCol="0" anchor="t">
            <a:noAutofit/>
          </a:bodyPr>
          <a:lstStyle/>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Support and Advice with:</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Bereavement or loss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Divorce, separation or relationship breakdown.</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Health problems.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Increased care needs.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Changes in housing needs or a change in housing circumstances.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Identifying, assessing and reporting housing repairs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Changes in financial circumstances.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Accessing welfare benefits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Finding the cheapest tariffs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Negotiating debt repayment plans where necessary</a:t>
            </a:r>
          </a:p>
        </p:txBody>
      </p:sp>
    </p:spTree>
    <p:extLst>
      <p:ext uri="{BB962C8B-B14F-4D97-AF65-F5344CB8AC3E}">
        <p14:creationId xmlns:p14="http://schemas.microsoft.com/office/powerpoint/2010/main" val="427996682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E35633-C052-4EF6-B68D-F3821677EAC0}"/>
              </a:ext>
            </a:extLst>
          </p:cNvPr>
          <p:cNvSpPr txBox="1"/>
          <p:nvPr/>
        </p:nvSpPr>
        <p:spPr>
          <a:xfrm>
            <a:off x="838200" y="365126"/>
            <a:ext cx="7757694" cy="128823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n-ea"/>
                <a:cs typeface="+mn-cs"/>
              </a:rPr>
              <a:t>Contact Details</a:t>
            </a:r>
          </a:p>
        </p:txBody>
      </p:sp>
      <p:sp>
        <p:nvSpPr>
          <p:cNvPr id="3" name="TextBox 2">
            <a:extLst>
              <a:ext uri="{FF2B5EF4-FFF2-40B4-BE49-F238E27FC236}">
                <a16:creationId xmlns:a16="http://schemas.microsoft.com/office/drawing/2014/main" id="{25136AF0-6E8A-4105-8872-30DFEBE54A87}"/>
              </a:ext>
            </a:extLst>
          </p:cNvPr>
          <p:cNvSpPr txBox="1"/>
          <p:nvPr/>
        </p:nvSpPr>
        <p:spPr>
          <a:xfrm>
            <a:off x="838198" y="1956390"/>
            <a:ext cx="7322290" cy="3907465"/>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Our friendly customer service team will be pleased to help with all enquires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Tel: 0113 240 6009</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highlight>
                  <a:srgbClr val="C0C0C0"/>
                </a:highlight>
                <a:uLnTx/>
                <a:uFillTx/>
                <a:latin typeface="Calibri" panose="020F0502020204030204"/>
                <a:ea typeface="+mn-ea"/>
                <a:cs typeface="+mn-cs"/>
                <a:hlinkClick r:id="rId2"/>
              </a:rPr>
              <a:t>Email: enquiries@care-repair-leeds.org.uk</a:t>
            </a:r>
            <a:endParaRPr kumimoji="0" lang="en-US" sz="2400" b="0" i="0" u="none" strike="noStrike" kern="1200" cap="none" spc="0" normalizeH="0" baseline="0" noProof="0">
              <a:ln>
                <a:noFill/>
              </a:ln>
              <a:solidFill>
                <a:prstClr val="white"/>
              </a:solidFill>
              <a:effectLst/>
              <a:highlight>
                <a:srgbClr val="C0C0C0"/>
              </a:highlight>
              <a:uLnTx/>
              <a:uFillTx/>
              <a:latin typeface="Calibri" panose="020F0502020204030204"/>
              <a:ea typeface="+mn-ea"/>
              <a:cs typeface="Calibri"/>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sng" strike="noStrike" kern="1200" cap="none" spc="0" normalizeH="0" baseline="0" noProof="0">
                <a:ln>
                  <a:noFill/>
                </a:ln>
                <a:solidFill>
                  <a:prstClr val="white"/>
                </a:solidFill>
                <a:effectLst/>
                <a:highlight>
                  <a:srgbClr val="C0C0C0"/>
                </a:highlight>
                <a:uLnTx/>
                <a:uFillTx/>
                <a:latin typeface="Calibri" panose="020F0502020204030204"/>
                <a:ea typeface="+mn-ea"/>
                <a:cs typeface="+mn-cs"/>
                <a:hlinkClick r:id="rId3"/>
              </a:rPr>
              <a:t>homeplus@care-repair-leeds.org.uk</a:t>
            </a:r>
            <a:endParaRPr kumimoji="0" lang="en-US" sz="2400" b="0" i="0" u="none" strike="noStrike" kern="1200" cap="none" spc="0" normalizeH="0" baseline="0" noProof="0">
              <a:ln>
                <a:noFill/>
              </a:ln>
              <a:solidFill>
                <a:prstClr val="white"/>
              </a:solidFill>
              <a:effectLst/>
              <a:highlight>
                <a:srgbClr val="C0C0C0"/>
              </a:highlight>
              <a:uLnTx/>
              <a:uFillTx/>
              <a:latin typeface="Calibri" panose="020F0502020204030204"/>
              <a:ea typeface="+mn-ea"/>
              <a:cs typeface="Calibri"/>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323 Roundhay Road</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Leeds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LS8 4HT</a:t>
            </a:r>
          </a:p>
        </p:txBody>
      </p:sp>
    </p:spTree>
    <p:extLst>
      <p:ext uri="{BB962C8B-B14F-4D97-AF65-F5344CB8AC3E}">
        <p14:creationId xmlns:p14="http://schemas.microsoft.com/office/powerpoint/2010/main" val="41603929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5747-6FDC-4C59-83FB-B775B69E50E5}"/>
              </a:ext>
            </a:extLst>
          </p:cNvPr>
          <p:cNvSpPr>
            <a:spLocks noGrp="1"/>
          </p:cNvSpPr>
          <p:nvPr>
            <p:ph type="title"/>
          </p:nvPr>
        </p:nvSpPr>
        <p:spPr/>
        <p:txBody>
          <a:bodyPr/>
          <a:lstStyle/>
          <a:p>
            <a:r>
              <a:rPr lang="en-GB" sz="3200" dirty="0"/>
              <a:t>Why we take a proactive approach for winter</a:t>
            </a:r>
          </a:p>
        </p:txBody>
      </p:sp>
      <p:sp>
        <p:nvSpPr>
          <p:cNvPr id="3" name="Content Placeholder 2">
            <a:extLst>
              <a:ext uri="{FF2B5EF4-FFF2-40B4-BE49-F238E27FC236}">
                <a16:creationId xmlns:a16="http://schemas.microsoft.com/office/drawing/2014/main" id="{743F8285-763C-4E67-A58C-2C55756B90DF}"/>
              </a:ext>
            </a:extLst>
          </p:cNvPr>
          <p:cNvSpPr>
            <a:spLocks noGrp="1"/>
          </p:cNvSpPr>
          <p:nvPr>
            <p:ph idx="1"/>
          </p:nvPr>
        </p:nvSpPr>
        <p:spPr/>
        <p:txBody>
          <a:bodyPr>
            <a:normAutofit fontScale="77500" lnSpcReduction="20000"/>
          </a:bodyPr>
          <a:lstStyle/>
          <a:p>
            <a:pPr marL="0" indent="0">
              <a:buNone/>
            </a:pPr>
            <a:r>
              <a:rPr lang="en-GB" dirty="0"/>
              <a:t>Winter weather has a direct effect on the incidence of: heart attack, stroke, respiratory disease, flu, falls and injuries and hypothermia. </a:t>
            </a:r>
          </a:p>
          <a:p>
            <a:pPr marL="0" indent="0">
              <a:buNone/>
            </a:pPr>
            <a:endParaRPr lang="en-GB" dirty="0"/>
          </a:p>
          <a:p>
            <a:pPr marL="0" indent="0">
              <a:buNone/>
            </a:pPr>
            <a:r>
              <a:rPr lang="en-GB" dirty="0"/>
              <a:t>Winter weather also has indirect effects on our wellbeing – these include mental health problems such as depression and the risk of carbon monoxide poisoning if boilers, cooking and heating appliances are poorly maintained or poorly ventilated. </a:t>
            </a:r>
          </a:p>
          <a:p>
            <a:endParaRPr lang="en-GB" dirty="0"/>
          </a:p>
        </p:txBody>
      </p:sp>
    </p:spTree>
    <p:extLst>
      <p:ext uri="{BB962C8B-B14F-4D97-AF65-F5344CB8AC3E}">
        <p14:creationId xmlns:p14="http://schemas.microsoft.com/office/powerpoint/2010/main" val="103682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EBFA-378B-4602-939D-0FBD2686F7EE}"/>
              </a:ext>
            </a:extLst>
          </p:cNvPr>
          <p:cNvSpPr>
            <a:spLocks noGrp="1"/>
          </p:cNvSpPr>
          <p:nvPr>
            <p:ph type="title"/>
          </p:nvPr>
        </p:nvSpPr>
        <p:spPr>
          <a:xfrm>
            <a:off x="609600" y="110331"/>
            <a:ext cx="10972800" cy="1143000"/>
          </a:xfrm>
        </p:spPr>
        <p:txBody>
          <a:bodyPr/>
          <a:lstStyle/>
          <a:p>
            <a:r>
              <a:rPr lang="en-GB" dirty="0"/>
              <a:t>Winter weather and health</a:t>
            </a:r>
          </a:p>
        </p:txBody>
      </p:sp>
      <p:sp>
        <p:nvSpPr>
          <p:cNvPr id="3" name="Content Placeholder 2">
            <a:extLst>
              <a:ext uri="{FF2B5EF4-FFF2-40B4-BE49-F238E27FC236}">
                <a16:creationId xmlns:a16="http://schemas.microsoft.com/office/drawing/2014/main" id="{DF6FFFB6-E696-494B-89C7-B9432BC45F1C}"/>
              </a:ext>
            </a:extLst>
          </p:cNvPr>
          <p:cNvSpPr>
            <a:spLocks noGrp="1"/>
          </p:cNvSpPr>
          <p:nvPr>
            <p:ph idx="1"/>
          </p:nvPr>
        </p:nvSpPr>
        <p:spPr>
          <a:xfrm>
            <a:off x="300318" y="1253331"/>
            <a:ext cx="6566647" cy="4351338"/>
          </a:xfrm>
        </p:spPr>
        <p:txBody>
          <a:bodyPr>
            <a:normAutofit fontScale="77500" lnSpcReduction="20000"/>
          </a:bodyPr>
          <a:lstStyle/>
          <a:p>
            <a:r>
              <a:rPr lang="en-GB" dirty="0"/>
              <a:t>Most excess winter deaths and illnesses are </a:t>
            </a:r>
            <a:r>
              <a:rPr lang="en-GB" u="sng" dirty="0"/>
              <a:t>not</a:t>
            </a:r>
            <a:r>
              <a:rPr lang="en-GB" dirty="0"/>
              <a:t> caused by hypothermia or extremes of cold</a:t>
            </a:r>
          </a:p>
          <a:p>
            <a:endParaRPr lang="en-GB" dirty="0"/>
          </a:p>
          <a:p>
            <a:r>
              <a:rPr lang="en-GB" dirty="0"/>
              <a:t>They are caused or made worse during </a:t>
            </a:r>
            <a:r>
              <a:rPr lang="en-GB" u="sng" dirty="0"/>
              <a:t>normal</a:t>
            </a:r>
            <a:r>
              <a:rPr lang="en-GB" dirty="0"/>
              <a:t> winter temperatures </a:t>
            </a:r>
          </a:p>
          <a:p>
            <a:endParaRPr lang="en-GB" dirty="0"/>
          </a:p>
          <a:p>
            <a:r>
              <a:rPr lang="en-GB" dirty="0"/>
              <a:t>Normal winter temperatures occur when the average outdoor temperature drops below 5-8°C</a:t>
            </a:r>
          </a:p>
          <a:p>
            <a:endParaRPr lang="en-GB" dirty="0"/>
          </a:p>
        </p:txBody>
      </p:sp>
      <p:pic>
        <p:nvPicPr>
          <p:cNvPr id="4" name="Picture 9" descr="ewd thermometer">
            <a:extLst>
              <a:ext uri="{FF2B5EF4-FFF2-40B4-BE49-F238E27FC236}">
                <a16:creationId xmlns:a16="http://schemas.microsoft.com/office/drawing/2014/main" id="{66632106-E08B-404F-995F-6851C69E336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86121" y="1038169"/>
            <a:ext cx="5005561" cy="47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3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6447-D333-4C84-8B7A-938DC67184C7}"/>
              </a:ext>
            </a:extLst>
          </p:cNvPr>
          <p:cNvSpPr>
            <a:spLocks noGrp="1"/>
          </p:cNvSpPr>
          <p:nvPr>
            <p:ph type="title"/>
          </p:nvPr>
        </p:nvSpPr>
        <p:spPr>
          <a:xfrm>
            <a:off x="210670" y="0"/>
            <a:ext cx="11981330" cy="1111605"/>
          </a:xfrm>
        </p:spPr>
        <p:txBody>
          <a:bodyPr/>
          <a:lstStyle/>
          <a:p>
            <a:r>
              <a:rPr lang="en-GB" dirty="0"/>
              <a:t>Those more at risk</a:t>
            </a:r>
          </a:p>
        </p:txBody>
      </p:sp>
      <p:sp>
        <p:nvSpPr>
          <p:cNvPr id="3" name="Content Placeholder 2">
            <a:extLst>
              <a:ext uri="{FF2B5EF4-FFF2-40B4-BE49-F238E27FC236}">
                <a16:creationId xmlns:a16="http://schemas.microsoft.com/office/drawing/2014/main" id="{7E4E112D-28F1-4D45-ADA3-90E5525D563F}"/>
              </a:ext>
            </a:extLst>
          </p:cNvPr>
          <p:cNvSpPr>
            <a:spLocks noGrp="1"/>
          </p:cNvSpPr>
          <p:nvPr>
            <p:ph idx="1"/>
          </p:nvPr>
        </p:nvSpPr>
        <p:spPr>
          <a:xfrm>
            <a:off x="613674" y="889183"/>
            <a:ext cx="10515600" cy="4351338"/>
          </a:xfrm>
        </p:spPr>
        <p:txBody>
          <a:bodyPr>
            <a:normAutofit/>
          </a:bodyPr>
          <a:lstStyle/>
          <a:p>
            <a:r>
              <a:rPr lang="en-GB" sz="2000" dirty="0"/>
              <a:t>Over 75 year olds and those living with frailty</a:t>
            </a:r>
          </a:p>
          <a:p>
            <a:r>
              <a:rPr lang="en-GB" sz="2000" dirty="0"/>
              <a:t>People who have problems with their heart or breathing</a:t>
            </a:r>
          </a:p>
          <a:p>
            <a:r>
              <a:rPr lang="en-GB" sz="2000" dirty="0"/>
              <a:t>People with a serious mental health problem</a:t>
            </a:r>
          </a:p>
          <a:p>
            <a:r>
              <a:rPr lang="en-GB" sz="2000" dirty="0"/>
              <a:t>People with learning difficulties</a:t>
            </a:r>
          </a:p>
          <a:p>
            <a:r>
              <a:rPr lang="en-GB" sz="2000" dirty="0"/>
              <a:t>People who find it difficult to walk</a:t>
            </a:r>
          </a:p>
          <a:p>
            <a:r>
              <a:rPr lang="en-GB" sz="2000" dirty="0"/>
              <a:t>Young children and their families</a:t>
            </a:r>
          </a:p>
          <a:p>
            <a:r>
              <a:rPr lang="en-GB" sz="2000" dirty="0"/>
              <a:t>People living in cold or damp houses</a:t>
            </a:r>
          </a:p>
          <a:p>
            <a:r>
              <a:rPr lang="en-GB" sz="2000" dirty="0"/>
              <a:t>People who spend a lot of their money on keeping warm</a:t>
            </a:r>
          </a:p>
          <a:p>
            <a:r>
              <a:rPr lang="en-GB" sz="2000" dirty="0"/>
              <a:t>Older people who live on their own</a:t>
            </a:r>
          </a:p>
          <a:p>
            <a:r>
              <a:rPr lang="en-GB" sz="2000" dirty="0"/>
              <a:t>Homeless people or those sleeping on the streets</a:t>
            </a:r>
          </a:p>
          <a:p>
            <a:r>
              <a:rPr lang="en-GB" sz="2000" dirty="0"/>
              <a:t>Other groups who may not access services or support</a:t>
            </a:r>
          </a:p>
        </p:txBody>
      </p:sp>
    </p:spTree>
    <p:extLst>
      <p:ext uri="{BB962C8B-B14F-4D97-AF65-F5344CB8AC3E}">
        <p14:creationId xmlns:p14="http://schemas.microsoft.com/office/powerpoint/2010/main" val="165943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C1A69-7DA7-441B-8DD8-5F42ECE8A802}"/>
              </a:ext>
            </a:extLst>
          </p:cNvPr>
          <p:cNvSpPr>
            <a:spLocks noGrp="1"/>
          </p:cNvSpPr>
          <p:nvPr>
            <p:ph type="title"/>
          </p:nvPr>
        </p:nvSpPr>
        <p:spPr>
          <a:xfrm>
            <a:off x="337226" y="253073"/>
            <a:ext cx="10972800" cy="778058"/>
          </a:xfrm>
        </p:spPr>
        <p:txBody>
          <a:bodyPr/>
          <a:lstStyle/>
          <a:p>
            <a:r>
              <a:rPr lang="en-GB" b="1" dirty="0"/>
              <a:t>Falls </a:t>
            </a:r>
          </a:p>
        </p:txBody>
      </p:sp>
      <p:sp>
        <p:nvSpPr>
          <p:cNvPr id="3" name="Content Placeholder 2">
            <a:extLst>
              <a:ext uri="{FF2B5EF4-FFF2-40B4-BE49-F238E27FC236}">
                <a16:creationId xmlns:a16="http://schemas.microsoft.com/office/drawing/2014/main" id="{18BC3F33-D07E-40D0-B9E4-2FB75D5C57BE}"/>
              </a:ext>
            </a:extLst>
          </p:cNvPr>
          <p:cNvSpPr>
            <a:spLocks noGrp="1"/>
          </p:cNvSpPr>
          <p:nvPr>
            <p:ph idx="1"/>
          </p:nvPr>
        </p:nvSpPr>
        <p:spPr>
          <a:xfrm>
            <a:off x="609600" y="1031131"/>
            <a:ext cx="10972800" cy="4143984"/>
          </a:xfrm>
        </p:spPr>
        <p:txBody>
          <a:bodyPr>
            <a:normAutofit fontScale="47500" lnSpcReduction="20000"/>
          </a:bodyPr>
          <a:lstStyle/>
          <a:p>
            <a:pPr algn="l"/>
            <a:r>
              <a:rPr kumimoji="0" lang="en-GB" sz="4500" b="0" i="0" u="none" strike="noStrike" kern="1200" cap="none" spc="0" normalizeH="0" baseline="0" noProof="0" dirty="0">
                <a:ln>
                  <a:noFill/>
                </a:ln>
                <a:effectLst/>
                <a:uLnTx/>
                <a:uFillTx/>
                <a:latin typeface="+mn-lt"/>
                <a:ea typeface="+mn-ea"/>
                <a:cs typeface="+mn-cs"/>
              </a:rPr>
              <a:t>Active Leeds offers a range of activities to support people to self-manage their health conditions and build fitness, strength and balance</a:t>
            </a:r>
          </a:p>
          <a:p>
            <a:pPr lvl="1"/>
            <a:r>
              <a:rPr lang="en-GB" sz="4500" b="0" i="0" dirty="0">
                <a:effectLst/>
                <a:latin typeface="+mn-lt"/>
              </a:rPr>
              <a:t>Aqua mobility sessions</a:t>
            </a:r>
          </a:p>
          <a:p>
            <a:pPr lvl="1"/>
            <a:r>
              <a:rPr lang="en-GB" sz="4500" b="0" i="0" dirty="0">
                <a:effectLst/>
                <a:latin typeface="+mn-lt"/>
              </a:rPr>
              <a:t>Health conditions support services</a:t>
            </a:r>
          </a:p>
          <a:p>
            <a:pPr lvl="1"/>
            <a:r>
              <a:rPr lang="en-GB" sz="4500" dirty="0">
                <a:latin typeface="+mn-lt"/>
              </a:rPr>
              <a:t>Keeping well at home resources</a:t>
            </a:r>
          </a:p>
          <a:p>
            <a:pPr lvl="1"/>
            <a:endParaRPr lang="en-GB" sz="4500" b="0" i="0" dirty="0">
              <a:effectLst/>
              <a:latin typeface="+mn-lt"/>
            </a:endParaRPr>
          </a:p>
          <a:p>
            <a:r>
              <a:rPr lang="en-GB" sz="4500" dirty="0">
                <a:latin typeface="+mn-lt"/>
              </a:rPr>
              <a:t>Find out more information on their website: </a:t>
            </a:r>
            <a:r>
              <a:rPr lang="en-GB" sz="4500" u="sng" dirty="0">
                <a:solidFill>
                  <a:srgbClr val="007299"/>
                </a:solidFill>
                <a:latin typeface="+mn-lt"/>
                <a:hlinkClick r:id="rId3"/>
              </a:rPr>
              <a:t>Visit Active Leeds: Falls Prevention</a:t>
            </a:r>
            <a:endParaRPr lang="en-GB" sz="4500" u="sng" dirty="0">
              <a:latin typeface="+mn-lt"/>
            </a:endParaRPr>
          </a:p>
          <a:p>
            <a:r>
              <a:rPr lang="en-GB" sz="4500" dirty="0">
                <a:latin typeface="+mn-lt"/>
              </a:rPr>
              <a:t>Call: 0113 378 3680</a:t>
            </a:r>
          </a:p>
          <a:p>
            <a:r>
              <a:rPr lang="en-GB" sz="4500" dirty="0">
                <a:latin typeface="+mn-lt"/>
              </a:rPr>
              <a:t>Email: </a:t>
            </a:r>
            <a:r>
              <a:rPr lang="en-GB" sz="4500" u="sng" dirty="0">
                <a:solidFill>
                  <a:srgbClr val="007299"/>
                </a:solidFill>
                <a:latin typeface="+mn-lt"/>
                <a:hlinkClick r:id="rId4"/>
              </a:rPr>
              <a:t>health.programmes@leeds.gov.uk</a:t>
            </a:r>
            <a:r>
              <a:rPr lang="en-GB" sz="4500" u="sng" dirty="0">
                <a:solidFill>
                  <a:srgbClr val="263238"/>
                </a:solidFill>
                <a:latin typeface="+mn-lt"/>
              </a:rPr>
              <a:t>.</a:t>
            </a:r>
            <a:endParaRPr lang="en-GB" sz="4500" b="0" i="0" u="sng" dirty="0">
              <a:solidFill>
                <a:srgbClr val="800080"/>
              </a:solidFill>
              <a:effectLst/>
              <a:latin typeface="+mn-lt"/>
              <a:hlinkClick r:id="rId5">
                <a:extLst>
                  <a:ext uri="{A12FA001-AC4F-418D-AE19-62706E023703}">
                    <ahyp:hlinkClr xmlns:ahyp="http://schemas.microsoft.com/office/drawing/2018/hyperlinkcolor" val="tx"/>
                  </a:ext>
                </a:extLst>
              </a:hlinkClick>
            </a:endParaRPr>
          </a:p>
          <a:p>
            <a:pPr algn="l"/>
            <a:endParaRPr lang="en-GB" sz="4500" b="0" i="0" dirty="0">
              <a:solidFill>
                <a:srgbClr val="263238"/>
              </a:solidFill>
              <a:effectLst/>
              <a:latin typeface="+mn-lt"/>
            </a:endParaRPr>
          </a:p>
          <a:p>
            <a:pPr algn="l"/>
            <a:r>
              <a:rPr lang="en-GB" sz="4500" b="0" i="0" dirty="0">
                <a:solidFill>
                  <a:srgbClr val="263238"/>
                </a:solidFill>
                <a:effectLst/>
                <a:latin typeface="+mn-lt"/>
              </a:rPr>
              <a:t>Home Plus Leeds – can support with a comprehensive home assessment to identify client needs</a:t>
            </a:r>
          </a:p>
        </p:txBody>
      </p:sp>
    </p:spTree>
    <p:extLst>
      <p:ext uri="{BB962C8B-B14F-4D97-AF65-F5344CB8AC3E}">
        <p14:creationId xmlns:p14="http://schemas.microsoft.com/office/powerpoint/2010/main" val="5991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2F9B-8817-4185-93A8-3337DE86CEF7}"/>
              </a:ext>
            </a:extLst>
          </p:cNvPr>
          <p:cNvSpPr>
            <a:spLocks noGrp="1"/>
          </p:cNvSpPr>
          <p:nvPr>
            <p:ph type="title"/>
          </p:nvPr>
        </p:nvSpPr>
        <p:spPr/>
        <p:txBody>
          <a:bodyPr/>
          <a:lstStyle/>
          <a:p>
            <a:r>
              <a:rPr lang="en-GB" dirty="0"/>
              <a:t>Safety in the Home</a:t>
            </a:r>
          </a:p>
        </p:txBody>
      </p:sp>
      <p:sp>
        <p:nvSpPr>
          <p:cNvPr id="3" name="Content Placeholder 2">
            <a:extLst>
              <a:ext uri="{FF2B5EF4-FFF2-40B4-BE49-F238E27FC236}">
                <a16:creationId xmlns:a16="http://schemas.microsoft.com/office/drawing/2014/main" id="{706C4281-14AA-4ECA-A88B-FA5A0A63F6CA}"/>
              </a:ext>
            </a:extLst>
          </p:cNvPr>
          <p:cNvSpPr>
            <a:spLocks noGrp="1"/>
          </p:cNvSpPr>
          <p:nvPr>
            <p:ph idx="1"/>
          </p:nvPr>
        </p:nvSpPr>
        <p:spPr>
          <a:xfrm>
            <a:off x="609600" y="1228825"/>
            <a:ext cx="10972800" cy="3792353"/>
          </a:xfrm>
        </p:spPr>
        <p:txBody>
          <a:bodyPr>
            <a:normAutofit fontScale="92500" lnSpcReduction="10000"/>
          </a:bodyPr>
          <a:lstStyle/>
          <a:p>
            <a:r>
              <a:rPr lang="en-GB" sz="2000" dirty="0">
                <a:latin typeface="Arial" panose="020B0604020202020204" pitchFamily="34" charset="0"/>
                <a:cs typeface="Arial" panose="020B0604020202020204" pitchFamily="34" charset="0"/>
              </a:rPr>
              <a:t>Leeds City Council's Adult Social Care can help patients that need additional support or resources in their home to keep safe</a:t>
            </a:r>
          </a:p>
          <a:p>
            <a:pPr lvl="1"/>
            <a:r>
              <a:rPr lang="en-GB" sz="2000" dirty="0">
                <a:latin typeface="Arial" panose="020B0604020202020204" pitchFamily="34" charset="0"/>
                <a:cs typeface="Arial" panose="020B0604020202020204" pitchFamily="34" charset="0"/>
              </a:rPr>
              <a:t>This could include a personal alarm to call for help, sensors in a chair or bed, a falls alarm or additional rails to help getting up and down the stairs, or on and off the toilet</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To make an adult social care referral, you can email </a:t>
            </a:r>
            <a:r>
              <a:rPr lang="en-GB" sz="2000" dirty="0">
                <a:latin typeface="Arial" panose="020B0604020202020204" pitchFamily="34" charset="0"/>
                <a:cs typeface="Arial" panose="020B0604020202020204" pitchFamily="34" charset="0"/>
                <a:hlinkClick r:id="rId3"/>
              </a:rPr>
              <a:t>leedsadults@leeds.gov.uk</a:t>
            </a:r>
            <a:r>
              <a:rPr lang="en-GB" sz="2000" dirty="0">
                <a:latin typeface="Arial" panose="020B0604020202020204" pitchFamily="34" charset="0"/>
                <a:cs typeface="Arial" panose="020B0604020202020204" pitchFamily="34" charset="0"/>
              </a:rPr>
              <a:t> or phone 0113 222 4401 </a:t>
            </a:r>
          </a:p>
          <a:p>
            <a:pPr lvl="1"/>
            <a:r>
              <a:rPr lang="en-GB" sz="1734" dirty="0">
                <a:latin typeface="Arial" panose="020B0604020202020204" pitchFamily="34" charset="0"/>
                <a:cs typeface="Arial" panose="020B0604020202020204" pitchFamily="34" charset="0"/>
              </a:rPr>
              <a:t>The service can give help and advice over the phone and make a referral for a needs assessment</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Patients can self-refer or family and friends can call on behalf of the individual who needs help. This can be done by calling the same number or visiting the local Community One Stop Shop or Hub. </a:t>
            </a:r>
            <a:r>
              <a:rPr lang="en-GB" sz="2000" u="sng" dirty="0">
                <a:latin typeface="Arial" panose="020B0604020202020204" pitchFamily="34" charset="0"/>
                <a:cs typeface="Arial" panose="020B0604020202020204" pitchFamily="34" charset="0"/>
                <a:hlinkClick r:id="rId4"/>
              </a:rPr>
              <a:t>One Stop Centres</a:t>
            </a:r>
            <a:r>
              <a:rPr lang="en-GB" sz="2000" dirty="0">
                <a:latin typeface="Arial" panose="020B0604020202020204" pitchFamily="34" charset="0"/>
                <a:cs typeface="Arial" panose="020B0604020202020204" pitchFamily="34" charset="0"/>
              </a:rPr>
              <a:t> or </a:t>
            </a:r>
            <a:r>
              <a:rPr lang="en-GB" sz="2000" u="sng" dirty="0">
                <a:latin typeface="Arial" panose="020B0604020202020204" pitchFamily="34" charset="0"/>
                <a:cs typeface="Arial" panose="020B0604020202020204" pitchFamily="34" charset="0"/>
                <a:hlinkClick r:id="rId5"/>
              </a:rPr>
              <a:t>Community Hub</a:t>
            </a:r>
            <a:r>
              <a:rPr lang="en-GB" sz="2000" dirty="0">
                <a:latin typeface="Arial" panose="020B0604020202020204" pitchFamily="34" charset="0"/>
                <a:cs typeface="Arial" panose="020B0604020202020204" pitchFamily="34" charset="0"/>
              </a:rPr>
              <a:t> Information will be passed on to Adult Social Care.    </a:t>
            </a:r>
            <a:endParaRPr lang="en-GB" sz="1400" dirty="0"/>
          </a:p>
        </p:txBody>
      </p:sp>
    </p:spTree>
    <p:extLst>
      <p:ext uri="{BB962C8B-B14F-4D97-AF65-F5344CB8AC3E}">
        <p14:creationId xmlns:p14="http://schemas.microsoft.com/office/powerpoint/2010/main" val="214469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B5E8-BD94-4418-ADED-6207D864143D}"/>
              </a:ext>
            </a:extLst>
          </p:cNvPr>
          <p:cNvSpPr>
            <a:spLocks noGrp="1"/>
          </p:cNvSpPr>
          <p:nvPr>
            <p:ph type="title"/>
          </p:nvPr>
        </p:nvSpPr>
        <p:spPr>
          <a:xfrm>
            <a:off x="609600" y="336386"/>
            <a:ext cx="10972800" cy="778058"/>
          </a:xfrm>
        </p:spPr>
        <p:txBody>
          <a:bodyPr/>
          <a:lstStyle/>
          <a:p>
            <a:r>
              <a:rPr lang="en-GB" b="1" dirty="0"/>
              <a:t>Food </a:t>
            </a:r>
          </a:p>
        </p:txBody>
      </p:sp>
      <p:sp>
        <p:nvSpPr>
          <p:cNvPr id="3" name="Content Placeholder 2">
            <a:extLst>
              <a:ext uri="{FF2B5EF4-FFF2-40B4-BE49-F238E27FC236}">
                <a16:creationId xmlns:a16="http://schemas.microsoft.com/office/drawing/2014/main" id="{29F98B94-11A3-4268-8939-9B403EBACADB}"/>
              </a:ext>
            </a:extLst>
          </p:cNvPr>
          <p:cNvSpPr>
            <a:spLocks noGrp="1"/>
          </p:cNvSpPr>
          <p:nvPr>
            <p:ph idx="1"/>
          </p:nvPr>
        </p:nvSpPr>
        <p:spPr>
          <a:xfrm>
            <a:off x="609599" y="1168684"/>
            <a:ext cx="11165306" cy="3692074"/>
          </a:xfrm>
        </p:spPr>
        <p:txBody>
          <a:bodyPr>
            <a:normAutofit/>
          </a:bodyPr>
          <a:lstStyle/>
          <a:p>
            <a:pPr marL="0" marR="0" lvl="0" indent="0" algn="l" defTabSz="914400" rtl="0" eaLnBrk="1" fontAlgn="auto" latinLnBrk="0" hangingPunct="1">
              <a:lnSpc>
                <a:spcPct val="100000"/>
              </a:lnSpc>
              <a:spcBef>
                <a:spcPct val="20000"/>
              </a:spcBef>
              <a:spcAft>
                <a:spcPts val="0"/>
              </a:spcAft>
              <a:buClr>
                <a:srgbClr val="4F81BD"/>
              </a:buClr>
              <a:buSzPct val="85000"/>
              <a:buFont typeface="Arial" pitchFamily="34" charset="0"/>
              <a:buNone/>
              <a:tabLst/>
              <a:defRPr/>
            </a:pPr>
            <a:r>
              <a:rPr kumimoji="0" lang="en-GB" sz="1800" b="0" i="0" u="none" strike="noStrike" kern="1200" cap="none" spc="0" normalizeH="0" baseline="0" noProof="0" dirty="0">
                <a:ln>
                  <a:noFill/>
                </a:ln>
                <a:effectLst/>
                <a:uLnTx/>
                <a:uFillTx/>
                <a:latin typeface="+mn-lt"/>
                <a:ea typeface="+mn-ea"/>
                <a:cs typeface="+mn-cs"/>
              </a:rPr>
              <a:t>It is important that patients </a:t>
            </a:r>
            <a:r>
              <a:rPr lang="en-GB" sz="1800" dirty="0">
                <a:latin typeface="+mn-lt"/>
              </a:rPr>
              <a:t>have access to regular hot food and drink to ensure they are hydrated, healthy and warm. </a:t>
            </a:r>
          </a:p>
          <a:p>
            <a:pPr marL="0" marR="0" lvl="0" indent="0" algn="l" defTabSz="914400" rtl="0" eaLnBrk="1" fontAlgn="auto" latinLnBrk="0" hangingPunct="1">
              <a:lnSpc>
                <a:spcPct val="100000"/>
              </a:lnSpc>
              <a:spcBef>
                <a:spcPct val="20000"/>
              </a:spcBef>
              <a:spcAft>
                <a:spcPts val="0"/>
              </a:spcAft>
              <a:buClr>
                <a:srgbClr val="4F81BD"/>
              </a:buClr>
              <a:buSzPct val="85000"/>
              <a:buFont typeface="Arial" pitchFamily="34" charset="0"/>
              <a:buNone/>
              <a:tabLst/>
              <a:defRPr/>
            </a:pPr>
            <a:endParaRPr kumimoji="0" lang="en-GB" sz="1800" b="0" i="0" u="none" strike="noStrike" kern="1200" cap="none" spc="0" normalizeH="0" baseline="0" noProof="0" dirty="0">
              <a:ln>
                <a:noFill/>
              </a:ln>
              <a:effectLst/>
              <a:uLnTx/>
              <a:uFillTx/>
              <a:latin typeface="+mn-lt"/>
              <a:ea typeface="+mn-ea"/>
              <a:cs typeface="+mn-cs"/>
            </a:endParaRPr>
          </a:p>
          <a:p>
            <a:pPr>
              <a:lnSpc>
                <a:spcPct val="115000"/>
              </a:lnSpc>
              <a:spcAft>
                <a:spcPts val="1000"/>
              </a:spcAft>
            </a:pPr>
            <a:r>
              <a:rPr lang="en-GB" sz="1800" dirty="0">
                <a:effectLst/>
                <a:latin typeface="+mn-lt"/>
                <a:ea typeface="Calibri" panose="020F0502020204030204" pitchFamily="34" charset="0"/>
                <a:cs typeface="Calibri" panose="020F0502020204030204" pitchFamily="34" charset="0"/>
              </a:rPr>
              <a:t>Visit the Leeds Food Aid Network map to find the location of food providers (drop-ins, community hubs, food banks, enterprises etc.) across Leeds </a:t>
            </a:r>
            <a:r>
              <a:rPr lang="en-GB" sz="1800" u="sng" dirty="0">
                <a:effectLst/>
                <a:latin typeface="+mn-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https://leedsfoodaidnetwork.co.uk/find-emergency-food/</a:t>
            </a:r>
            <a:r>
              <a:rPr lang="en-GB" sz="1800" dirty="0">
                <a:effectLst/>
                <a:latin typeface="+mn-lt"/>
                <a:ea typeface="Calibri" panose="020F0502020204030204" pitchFamily="34" charset="0"/>
                <a:cs typeface="Calibri" panose="020F0502020204030204" pitchFamily="34" charset="0"/>
              </a:rPr>
              <a:t>                         </a:t>
            </a:r>
            <a:endParaRPr lang="en-GB" sz="18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GB" sz="1800" dirty="0">
                <a:latin typeface="+mn-lt"/>
                <a:ea typeface="Calibri" panose="020F0502020204030204" pitchFamily="34" charset="0"/>
                <a:cs typeface="Calibri" panose="020F0502020204030204" pitchFamily="34" charset="0"/>
              </a:rPr>
              <a:t>Find information about l</a:t>
            </a:r>
            <a:r>
              <a:rPr lang="en-GB" sz="1800" dirty="0">
                <a:effectLst/>
                <a:latin typeface="+mn-lt"/>
                <a:ea typeface="Calibri" panose="020F0502020204030204" pitchFamily="34" charset="0"/>
                <a:cs typeface="Calibri" panose="020F0502020204030204" pitchFamily="34" charset="0"/>
              </a:rPr>
              <a:t>ocal food banks: </a:t>
            </a:r>
            <a:r>
              <a:rPr lang="en-GB" sz="1800" u="sng" dirty="0">
                <a:effectLst/>
                <a:latin typeface="+mn-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http://www.leedsfoodaidnetwork.co.uk/food-banks/</a:t>
            </a:r>
            <a:r>
              <a:rPr lang="en-GB" sz="1800" u="sng" dirty="0">
                <a:effectLst/>
                <a:latin typeface="+mn-lt"/>
                <a:ea typeface="Calibri" panose="020F0502020204030204" pitchFamily="34" charset="0"/>
                <a:cs typeface="Calibri" panose="020F0502020204030204" pitchFamily="34" charset="0"/>
              </a:rPr>
              <a:t> </a:t>
            </a:r>
            <a:r>
              <a:rPr lang="en-GB" sz="1800" dirty="0">
                <a:effectLst/>
                <a:latin typeface="+mn-lt"/>
                <a:ea typeface="Calibri" panose="020F0502020204030204" pitchFamily="34" charset="0"/>
                <a:cs typeface="Calibri" panose="020F0502020204030204" pitchFamily="34" charset="0"/>
              </a:rPr>
              <a:t>            </a:t>
            </a:r>
            <a:r>
              <a:rPr lang="en-GB" sz="1800" u="sng" dirty="0">
                <a:effectLst/>
                <a:latin typeface="+mn-lt"/>
                <a:ea typeface="Calibri" panose="020F0502020204030204" pitchFamily="34" charset="0"/>
                <a:cs typeface="Calibri" panose="020F0502020204030204" pitchFamily="34" charset="0"/>
              </a:rPr>
              <a:t>                                 </a:t>
            </a:r>
            <a:endParaRPr lang="en-GB" sz="18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GB" sz="1800" dirty="0">
                <a:latin typeface="+mn-lt"/>
                <a:ea typeface="Calibri" panose="020F0502020204030204" pitchFamily="34" charset="0"/>
                <a:cs typeface="Calibri" panose="020F0502020204030204" pitchFamily="34" charset="0"/>
              </a:rPr>
              <a:t>The Leeds Welfare Support Service can help people to access food in an emergency by referring to a foodbank or receiving an emergency food parcel</a:t>
            </a:r>
          </a:p>
          <a:p>
            <a:pPr lvl="1">
              <a:lnSpc>
                <a:spcPct val="115000"/>
              </a:lnSpc>
              <a:spcAft>
                <a:spcPts val="1000"/>
              </a:spcAft>
            </a:pPr>
            <a:r>
              <a:rPr lang="en-GB" sz="1800" dirty="0">
                <a:latin typeface="+mn-lt"/>
                <a:ea typeface="Calibri" panose="020F0502020204030204" pitchFamily="34" charset="0"/>
                <a:cs typeface="Calibri" panose="020F0502020204030204" pitchFamily="34" charset="0"/>
              </a:rPr>
              <a:t>Call </a:t>
            </a:r>
            <a:r>
              <a:rPr lang="en-GB" sz="1800" b="0" i="0" dirty="0">
                <a:effectLst/>
                <a:latin typeface="+mn-lt"/>
              </a:rPr>
              <a:t>0113 376 0330 (Monday to Friday 9am to 5pm)</a:t>
            </a:r>
            <a:endParaRPr lang="en-GB" sz="1800" dirty="0">
              <a:effectLst/>
              <a:latin typeface="+mn-lt"/>
              <a:ea typeface="Calibri" panose="020F0502020204030204" pitchFamily="34" charset="0"/>
              <a:cs typeface="Calibri" panose="020F050202020403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40671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F6D0-CDDD-4190-9B98-1A7F98F90E67}"/>
              </a:ext>
            </a:extLst>
          </p:cNvPr>
          <p:cNvSpPr>
            <a:spLocks noGrp="1"/>
          </p:cNvSpPr>
          <p:nvPr>
            <p:ph type="title"/>
          </p:nvPr>
        </p:nvSpPr>
        <p:spPr>
          <a:xfrm>
            <a:off x="609600" y="135154"/>
            <a:ext cx="10972800" cy="1143000"/>
          </a:xfrm>
        </p:spPr>
        <p:txBody>
          <a:bodyPr/>
          <a:lstStyle/>
          <a:p>
            <a:r>
              <a:rPr lang="en-GB" dirty="0"/>
              <a:t>Lifestyle affecting health</a:t>
            </a:r>
          </a:p>
        </p:txBody>
      </p:sp>
      <p:sp>
        <p:nvSpPr>
          <p:cNvPr id="3" name="Content Placeholder 2">
            <a:extLst>
              <a:ext uri="{FF2B5EF4-FFF2-40B4-BE49-F238E27FC236}">
                <a16:creationId xmlns:a16="http://schemas.microsoft.com/office/drawing/2014/main" id="{930242A7-D7FE-42D5-8369-7837D97DF639}"/>
              </a:ext>
            </a:extLst>
          </p:cNvPr>
          <p:cNvSpPr>
            <a:spLocks noGrp="1"/>
          </p:cNvSpPr>
          <p:nvPr>
            <p:ph idx="1"/>
          </p:nvPr>
        </p:nvSpPr>
        <p:spPr>
          <a:xfrm>
            <a:off x="465221" y="1081638"/>
            <a:ext cx="10347158" cy="3747036"/>
          </a:xfrm>
        </p:spPr>
        <p:txBody>
          <a:bodyPr>
            <a:noAutofit/>
          </a:bodyPr>
          <a:lstStyle/>
          <a:p>
            <a:pPr>
              <a:lnSpc>
                <a:spcPct val="115000"/>
              </a:lnSpc>
              <a:spcBef>
                <a:spcPts val="0"/>
              </a:spcBef>
              <a:spcAft>
                <a:spcPts val="1000"/>
              </a:spcAft>
            </a:pPr>
            <a:r>
              <a:rPr lang="en-GB" sz="1600" dirty="0">
                <a:effectLst/>
                <a:latin typeface="Verdana" panose="020B0604030504040204" pitchFamily="34" charset="0"/>
                <a:ea typeface="Verdana" panose="020B0604030504040204" pitchFamily="34" charset="0"/>
                <a:cs typeface="Calibri" panose="020F0502020204030204" pitchFamily="34" charset="0"/>
              </a:rPr>
              <a:t>Forward Leeds can support patients to recover from alcohol and drug misuse</a:t>
            </a:r>
          </a:p>
          <a:p>
            <a:pPr lvl="1">
              <a:lnSpc>
                <a:spcPct val="115000"/>
              </a:lnSpc>
              <a:spcBef>
                <a:spcPts val="0"/>
              </a:spcBef>
              <a:spcAft>
                <a:spcPts val="1000"/>
              </a:spcAft>
            </a:pPr>
            <a:r>
              <a:rPr lang="en-GB" sz="1600" dirty="0">
                <a:effectLst/>
                <a:latin typeface="Verdana" panose="020B0604030504040204" pitchFamily="34" charset="0"/>
                <a:ea typeface="Verdana" panose="020B0604030504040204" pitchFamily="34" charset="0"/>
                <a:cs typeface="Calibri" panose="020F0502020204030204" pitchFamily="34" charset="0"/>
              </a:rPr>
              <a:t>Call on 0113 887 2477 (9am – 5pm Monday to Friday) or use the online referral form </a:t>
            </a:r>
            <a:r>
              <a:rPr lang="en-GB" sz="1600" dirty="0">
                <a:latin typeface="Verdana" panose="020B0604030504040204" pitchFamily="34" charset="0"/>
                <a:ea typeface="Verdana" panose="020B0604030504040204" pitchFamily="34" charset="0"/>
                <a:hlinkClick r:id="rId3"/>
              </a:rPr>
              <a:t>https://www.forwardleeds.co.uk/get-help/over-18s-referral/</a:t>
            </a:r>
            <a:endParaRPr lang="en-GB" sz="1600" dirty="0">
              <a:effectLst/>
              <a:latin typeface="Verdana" panose="020B0604030504040204" pitchFamily="34" charset="0"/>
              <a:ea typeface="Verdana" panose="020B0604030504040204" pitchFamily="34" charset="0"/>
              <a:cs typeface="Calibri" panose="020F0502020204030204" pitchFamily="34" charset="0"/>
            </a:endParaRPr>
          </a:p>
          <a:p>
            <a:pPr lvl="1">
              <a:lnSpc>
                <a:spcPct val="115000"/>
              </a:lnSpc>
              <a:spcBef>
                <a:spcPts val="0"/>
              </a:spcBef>
              <a:spcAft>
                <a:spcPts val="1000"/>
              </a:spcAft>
            </a:pPr>
            <a:r>
              <a:rPr lang="en-GB" sz="1600" dirty="0">
                <a:latin typeface="Verdana" panose="020B0604030504040204" pitchFamily="34" charset="0"/>
                <a:ea typeface="Verdana" panose="020B0604030504040204" pitchFamily="34" charset="0"/>
                <a:cs typeface="Calibri" panose="020F0502020204030204" pitchFamily="34" charset="0"/>
              </a:rPr>
              <a:t>Visit </a:t>
            </a:r>
            <a:r>
              <a:rPr lang="en-GB" sz="1600" dirty="0">
                <a:latin typeface="Verdana" panose="020B0604030504040204" pitchFamily="34" charset="0"/>
                <a:ea typeface="Verdana" panose="020B0604030504040204" pitchFamily="34" charset="0"/>
                <a:hlinkClick r:id="rId4"/>
              </a:rPr>
              <a:t>https://www.forwardleeds.co.uk/get-help/</a:t>
            </a:r>
            <a:r>
              <a:rPr lang="en-GB" sz="1600" dirty="0">
                <a:latin typeface="Verdana" panose="020B0604030504040204" pitchFamily="34" charset="0"/>
                <a:ea typeface="Verdana" panose="020B0604030504040204" pitchFamily="34" charset="0"/>
              </a:rPr>
              <a:t> </a:t>
            </a:r>
            <a:r>
              <a:rPr lang="en-GB" sz="1600" dirty="0">
                <a:latin typeface="Verdana" panose="020B0604030504040204" pitchFamily="34" charset="0"/>
                <a:ea typeface="Verdana" panose="020B0604030504040204" pitchFamily="34" charset="0"/>
                <a:cs typeface="Calibri" panose="020F0502020204030204" pitchFamily="34" charset="0"/>
              </a:rPr>
              <a:t>or </a:t>
            </a:r>
            <a:r>
              <a:rPr lang="en-GB" sz="1600" dirty="0">
                <a:latin typeface="Verdana" panose="020B0604030504040204" pitchFamily="34" charset="0"/>
                <a:ea typeface="Verdana" panose="020B0604030504040204" pitchFamily="34" charset="0"/>
                <a:cs typeface="Calibri" panose="020F0502020204030204" pitchFamily="34" charset="0"/>
                <a:hlinkClick r:id="rId5"/>
              </a:rPr>
              <a:t>emailinfo@forwardleeds.co.uk</a:t>
            </a:r>
            <a:r>
              <a:rPr lang="en-GB" sz="1600" dirty="0">
                <a:latin typeface="Verdana" panose="020B0604030504040204" pitchFamily="34" charset="0"/>
                <a:ea typeface="Verdana" panose="020B0604030504040204" pitchFamily="34" charset="0"/>
                <a:cs typeface="Calibri" panose="020F0502020204030204" pitchFamily="34" charset="0"/>
              </a:rPr>
              <a:t> for more information</a:t>
            </a:r>
            <a:endParaRPr lang="en-GB" sz="1600" dirty="0">
              <a:effectLst/>
              <a:latin typeface="Verdana" panose="020B0604030504040204" pitchFamily="34" charset="0"/>
              <a:ea typeface="Verdana" panose="020B0604030504040204" pitchFamily="34" charset="0"/>
              <a:cs typeface="Calibri" panose="020F0502020204030204" pitchFamily="34" charset="0"/>
            </a:endParaRPr>
          </a:p>
          <a:p>
            <a:pPr>
              <a:lnSpc>
                <a:spcPct val="115000"/>
              </a:lnSpc>
              <a:spcBef>
                <a:spcPts val="0"/>
              </a:spcBef>
              <a:spcAft>
                <a:spcPts val="1000"/>
              </a:spcAft>
            </a:pPr>
            <a:endParaRPr lang="en-GB" sz="1600" dirty="0">
              <a:effectLst/>
              <a:latin typeface="Verdana" panose="020B0604030504040204" pitchFamily="34" charset="0"/>
              <a:ea typeface="Verdana" panose="020B0604030504040204" pitchFamily="34" charset="0"/>
              <a:cs typeface="Calibri" panose="020F0502020204030204" pitchFamily="34" charset="0"/>
            </a:endParaRPr>
          </a:p>
          <a:p>
            <a:pPr>
              <a:lnSpc>
                <a:spcPct val="115000"/>
              </a:lnSpc>
              <a:spcBef>
                <a:spcPts val="0"/>
              </a:spcBef>
              <a:spcAft>
                <a:spcPts val="1000"/>
              </a:spcAft>
            </a:pPr>
            <a:r>
              <a:rPr lang="en-GB" sz="1600" dirty="0">
                <a:effectLst/>
                <a:latin typeface="Verdana" panose="020B0604030504040204" pitchFamily="34" charset="0"/>
                <a:ea typeface="Verdana" panose="020B0604030504040204" pitchFamily="34" charset="0"/>
                <a:cs typeface="Calibri" panose="020F0502020204030204" pitchFamily="34" charset="0"/>
              </a:rPr>
              <a:t>Leeds Directory can help people find local support: </a:t>
            </a:r>
          </a:p>
          <a:p>
            <a:pPr lvl="1">
              <a:lnSpc>
                <a:spcPct val="115000"/>
              </a:lnSpc>
              <a:spcBef>
                <a:spcPts val="0"/>
              </a:spcBef>
              <a:spcAft>
                <a:spcPts val="1000"/>
              </a:spcAft>
            </a:pPr>
            <a:r>
              <a:rPr lang="en-GB" sz="1600" dirty="0">
                <a:latin typeface="Verdana" panose="020B0604030504040204" pitchFamily="34" charset="0"/>
                <a:ea typeface="Verdana" panose="020B0604030504040204" pitchFamily="34" charset="0"/>
                <a:cs typeface="Calibri" panose="020F0502020204030204" pitchFamily="34" charset="0"/>
              </a:rPr>
              <a:t>V</a:t>
            </a:r>
            <a:r>
              <a:rPr lang="en-GB" sz="1600" dirty="0">
                <a:effectLst/>
                <a:latin typeface="Verdana" panose="020B0604030504040204" pitchFamily="34" charset="0"/>
                <a:ea typeface="Verdana" panose="020B0604030504040204" pitchFamily="34" charset="0"/>
                <a:cs typeface="Calibri" panose="020F0502020204030204" pitchFamily="34" charset="0"/>
              </a:rPr>
              <a:t>isiting their website </a:t>
            </a:r>
            <a:r>
              <a:rPr lang="en-GB" sz="1600" dirty="0">
                <a:effectLst/>
                <a:latin typeface="Verdana" panose="020B0604030504040204" pitchFamily="34" charset="0"/>
                <a:ea typeface="Verdana" panose="020B0604030504040204" pitchFamily="34" charset="0"/>
                <a:cs typeface="Calibri" panose="020F0502020204030204" pitchFamily="34" charset="0"/>
                <a:hlinkClick r:id="rId6"/>
              </a:rPr>
              <a:t>https://www.leedsdirectory.org/</a:t>
            </a:r>
            <a:r>
              <a:rPr lang="en-GB" sz="1600" dirty="0">
                <a:effectLst/>
                <a:latin typeface="Verdana" panose="020B0604030504040204" pitchFamily="34" charset="0"/>
                <a:ea typeface="Verdana" panose="020B0604030504040204" pitchFamily="34" charset="0"/>
                <a:cs typeface="Calibri" panose="020F0502020204030204" pitchFamily="34" charset="0"/>
              </a:rPr>
              <a:t> :</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p>
            <a:pPr lvl="1">
              <a:lnSpc>
                <a:spcPct val="115000"/>
              </a:lnSpc>
              <a:spcBef>
                <a:spcPts val="0"/>
              </a:spcBef>
              <a:spcAft>
                <a:spcPts val="1000"/>
              </a:spcAft>
            </a:pPr>
            <a:r>
              <a:rPr lang="en-GB" sz="1600" dirty="0">
                <a:effectLst/>
                <a:latin typeface="Verdana" panose="020B0604030504040204" pitchFamily="34" charset="0"/>
                <a:ea typeface="Verdana" panose="020B0604030504040204" pitchFamily="34" charset="0"/>
                <a:cs typeface="Calibri" panose="020F0502020204030204" pitchFamily="34" charset="0"/>
              </a:rPr>
              <a:t>By phone on 0113 378 4610 (9am – 5pm Monday to Friday) </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p>
            <a:pPr lvl="1">
              <a:spcBef>
                <a:spcPts val="0"/>
              </a:spcBef>
            </a:pPr>
            <a:r>
              <a:rPr lang="en-GB" sz="1600" dirty="0">
                <a:effectLst/>
                <a:latin typeface="Verdana" panose="020B0604030504040204" pitchFamily="34" charset="0"/>
                <a:ea typeface="Verdana" panose="020B0604030504040204" pitchFamily="34" charset="0"/>
              </a:rPr>
              <a:t>Or email on </a:t>
            </a:r>
            <a:r>
              <a:rPr lang="en-GB" sz="1600" u="sng" dirty="0">
                <a:solidFill>
                  <a:srgbClr val="0000FF"/>
                </a:solidFill>
                <a:effectLst/>
                <a:latin typeface="Verdana" panose="020B0604030504040204" pitchFamily="34" charset="0"/>
                <a:ea typeface="Verdana" panose="020B0604030504040204" pitchFamily="34" charset="0"/>
                <a:cs typeface="Calibri" panose="020F0502020204030204" pitchFamily="34" charset="0"/>
                <a:hlinkClick r:id="rId7"/>
              </a:rPr>
              <a:t>leedsdirectory@leeds.gov.uk</a:t>
            </a:r>
            <a:r>
              <a:rPr lang="en-GB" sz="1600" u="sng" dirty="0">
                <a:solidFill>
                  <a:srgbClr val="0000FF"/>
                </a:solidFill>
                <a:latin typeface="Verdana" panose="020B0604030504040204" pitchFamily="34" charset="0"/>
                <a:ea typeface="Verdana" panose="020B0604030504040204" pitchFamily="34" charset="0"/>
                <a:cs typeface="Calibri" panose="020F0502020204030204" pitchFamily="34" charset="0"/>
              </a:rPr>
              <a:t> </a:t>
            </a:r>
            <a:endParaRPr lang="en-GB"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36479925"/>
      </p:ext>
    </p:extLst>
  </p:cSld>
  <p:clrMapOvr>
    <a:masterClrMapping/>
  </p:clrMapOvr>
</p:sld>
</file>

<file path=ppt/theme/theme1.xml><?xml version="1.0" encoding="utf-8"?>
<a:theme xmlns:a="http://schemas.openxmlformats.org/drawingml/2006/main" name="Custom Design">
  <a:themeElements>
    <a:clrScheme name="LCC Corporate">
      <a:dk1>
        <a:sysClr val="windowText" lastClr="000000"/>
      </a:dk1>
      <a:lt1>
        <a:sysClr val="window" lastClr="FFFFFF"/>
      </a:lt1>
      <a:dk2>
        <a:srgbClr val="19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lcc theme fonts">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C PowerPoint 16-9" id="{36247853-7619-47F3-9FFE-45C8A7CA1B37}" vid="{3789418F-AC3C-4E55-AF7F-A6B4ED2BA662}"/>
    </a:ext>
  </a:extLst>
</a:theme>
</file>

<file path=ppt/theme/theme2.xml><?xml version="1.0" encoding="utf-8"?>
<a:theme xmlns:a="http://schemas.openxmlformats.org/drawingml/2006/main" name="5. LCC Design">
  <a:themeElements>
    <a:clrScheme name="LCC Corporate">
      <a:dk1>
        <a:sysClr val="windowText" lastClr="000000"/>
      </a:dk1>
      <a:lt1>
        <a:sysClr val="window" lastClr="FFFFFF"/>
      </a:lt1>
      <a:dk2>
        <a:srgbClr val="19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lcc theme fonts">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16-9" id="{36247853-7619-47F3-9FFE-45C8A7CA1B37}" vid="{44360E7F-9D31-428C-9E9F-69701B35B0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2694</TotalTime>
  <Words>1738</Words>
  <Application>Microsoft Office PowerPoint</Application>
  <PresentationFormat>Widescreen</PresentationFormat>
  <Paragraphs>206</Paragraphs>
  <Slides>22</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Verdana</vt:lpstr>
      <vt:lpstr>Wingdings</vt:lpstr>
      <vt:lpstr>Custom Design</vt:lpstr>
      <vt:lpstr>5. LCC Design</vt:lpstr>
      <vt:lpstr>Office Theme</vt:lpstr>
      <vt:lpstr>Winter Wellbeing in General Practice   Systems in Leeds to Support Patients this Winter</vt:lpstr>
      <vt:lpstr>Outcomes of the Session</vt:lpstr>
      <vt:lpstr>Why we take a proactive approach for winter</vt:lpstr>
      <vt:lpstr>Winter weather and health</vt:lpstr>
      <vt:lpstr>Those more at risk</vt:lpstr>
      <vt:lpstr>Falls </vt:lpstr>
      <vt:lpstr>Safety in the Home</vt:lpstr>
      <vt:lpstr>Food </vt:lpstr>
      <vt:lpstr>Lifestyle affecting health</vt:lpstr>
      <vt:lpstr>Mental health support</vt:lpstr>
      <vt:lpstr>Bereavement</vt:lpstr>
      <vt:lpstr>Connect to the Community</vt:lpstr>
      <vt:lpstr>Carers </vt:lpstr>
      <vt:lpstr>Advice about finances and debt</vt:lpstr>
      <vt:lpstr>Fuel bills</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Leeds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Brighton, Rachel</dc:creator>
  <cp:lastModifiedBy>TWIGG, Elspeth (ALLERTON MEDICAL CENTRE)</cp:lastModifiedBy>
  <cp:revision>152</cp:revision>
  <cp:lastPrinted>2019-08-27T08:22:59Z</cp:lastPrinted>
  <dcterms:created xsi:type="dcterms:W3CDTF">2019-08-08T10:12:07Z</dcterms:created>
  <dcterms:modified xsi:type="dcterms:W3CDTF">2021-12-08T14:46:58Z</dcterms:modified>
</cp:coreProperties>
</file>